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handoutMasterIdLst>
    <p:handoutMasterId r:id="rId51"/>
  </p:handoutMasterIdLst>
  <p:sldIdLst>
    <p:sldId id="256" r:id="rId2"/>
    <p:sldId id="257" r:id="rId3"/>
    <p:sldId id="258" r:id="rId4"/>
    <p:sldId id="259" r:id="rId5"/>
    <p:sldId id="260" r:id="rId6"/>
    <p:sldId id="261" r:id="rId7"/>
    <p:sldId id="262" r:id="rId8"/>
    <p:sldId id="298" r:id="rId9"/>
    <p:sldId id="263" r:id="rId10"/>
    <p:sldId id="264" r:id="rId11"/>
    <p:sldId id="299"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300" r:id="rId32"/>
    <p:sldId id="285" r:id="rId33"/>
    <p:sldId id="286" r:id="rId34"/>
    <p:sldId id="287" r:id="rId35"/>
    <p:sldId id="288" r:id="rId36"/>
    <p:sldId id="289" r:id="rId37"/>
    <p:sldId id="290" r:id="rId38"/>
    <p:sldId id="291" r:id="rId39"/>
    <p:sldId id="302" r:id="rId40"/>
    <p:sldId id="303" r:id="rId41"/>
    <p:sldId id="304" r:id="rId42"/>
    <p:sldId id="292" r:id="rId43"/>
    <p:sldId id="293" r:id="rId44"/>
    <p:sldId id="294" r:id="rId45"/>
    <p:sldId id="296" r:id="rId46"/>
    <p:sldId id="297" r:id="rId47"/>
    <p:sldId id="301" r:id="rId48"/>
    <p:sldId id="305" r:id="rId4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155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7BDC35FD-221F-4D4B-953C-407254F944AC}" type="datetimeFigureOut">
              <a:rPr lang="en-US" smtClean="0"/>
              <a:t>1/12/2017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6946CF8B-0EE0-F148-A25E-0D2E576FFBA3}" type="slidenum">
              <a:rPr lang="en-US" smtClean="0"/>
              <a:t>‹#›</a:t>
            </a:fld>
            <a:endParaRPr lang="en-US"/>
          </a:p>
        </p:txBody>
      </p:sp>
    </p:spTree>
    <p:extLst>
      <p:ext uri="{BB962C8B-B14F-4D97-AF65-F5344CB8AC3E}">
        <p14:creationId xmlns:p14="http://schemas.microsoft.com/office/powerpoint/2010/main" val="2284445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53BCBDD5-7F91-47EA-AB4A-28A66AC0F52A}" type="datetimeFigureOut">
              <a:rPr lang="en-US" smtClean="0"/>
              <a:t>1/12/2017</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A3CAFDCF-8238-4D22-BFD7-1C25205824BD}" type="slidenum">
              <a:rPr lang="en-US" smtClean="0"/>
              <a:t>‹#›</a:t>
            </a:fld>
            <a:endParaRPr lang="en-US"/>
          </a:p>
        </p:txBody>
      </p:sp>
    </p:spTree>
    <p:extLst>
      <p:ext uri="{BB962C8B-B14F-4D97-AF65-F5344CB8AC3E}">
        <p14:creationId xmlns:p14="http://schemas.microsoft.com/office/powerpoint/2010/main" val="1289714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AFDCF-8238-4D22-BFD7-1C25205824BD}" type="slidenum">
              <a:rPr lang="en-US" smtClean="0"/>
              <a:t>23</a:t>
            </a:fld>
            <a:endParaRPr lang="en-US"/>
          </a:p>
        </p:txBody>
      </p:sp>
    </p:spTree>
    <p:extLst>
      <p:ext uri="{BB962C8B-B14F-4D97-AF65-F5344CB8AC3E}">
        <p14:creationId xmlns:p14="http://schemas.microsoft.com/office/powerpoint/2010/main" val="4076985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1/12/2017</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1/12/2017</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1/12/2017</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youtube.com/watch?annotation_id=annotation_761910&amp;feature=iv&amp;list=PL4F74216B0F540E49&amp;src_vid=yknIZsvQjG4&amp;v=ygU3F1ho3g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Q2 Nonfiction &amp; Research</a:t>
            </a:r>
          </a:p>
        </p:txBody>
      </p:sp>
      <p:sp>
        <p:nvSpPr>
          <p:cNvPr id="3" name="Subtitle 2"/>
          <p:cNvSpPr>
            <a:spLocks noGrp="1"/>
          </p:cNvSpPr>
          <p:nvPr>
            <p:ph type="subTitle" idx="1"/>
          </p:nvPr>
        </p:nvSpPr>
        <p:spPr/>
        <p:txBody>
          <a:bodyPr/>
          <a:lstStyle/>
          <a:p>
            <a:r>
              <a:rPr lang="en-US" dirty="0"/>
              <a:t>Vocabulary Part 1</a:t>
            </a:r>
          </a:p>
        </p:txBody>
      </p:sp>
    </p:spTree>
    <p:extLst>
      <p:ext uri="{BB962C8B-B14F-4D97-AF65-F5344CB8AC3E}">
        <p14:creationId xmlns:p14="http://schemas.microsoft.com/office/powerpoint/2010/main" val="1098191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Nov. 10 C Day</a:t>
            </a:r>
            <a:br>
              <a:rPr lang="en-US" b="1" u="sng" dirty="0"/>
            </a:br>
            <a:r>
              <a:rPr lang="en-US" b="1" u="sng" dirty="0"/>
              <a:t>Rhetoric</a:t>
            </a:r>
          </a:p>
        </p:txBody>
      </p:sp>
      <p:sp>
        <p:nvSpPr>
          <p:cNvPr id="3" name="Content Placeholder 2"/>
          <p:cNvSpPr>
            <a:spLocks noGrp="1"/>
          </p:cNvSpPr>
          <p:nvPr>
            <p:ph idx="1"/>
          </p:nvPr>
        </p:nvSpPr>
        <p:spPr/>
        <p:txBody>
          <a:bodyPr/>
          <a:lstStyle/>
          <a:p>
            <a:r>
              <a:rPr lang="en-US" dirty="0"/>
              <a:t>Noun</a:t>
            </a:r>
          </a:p>
          <a:p>
            <a:r>
              <a:rPr lang="en-US" dirty="0"/>
              <a:t>Effective use of language</a:t>
            </a:r>
          </a:p>
          <a:p>
            <a:r>
              <a:rPr lang="en-US" dirty="0"/>
              <a:t>Synonyms: fluency, eloquence, expression</a:t>
            </a:r>
          </a:p>
          <a:p>
            <a:r>
              <a:rPr lang="en-US" dirty="0"/>
              <a:t>Antonyms: quiet, conciseness</a:t>
            </a:r>
          </a:p>
          <a:p>
            <a:r>
              <a:rPr lang="en-US" dirty="0"/>
              <a:t>Great leaders have often been masters of </a:t>
            </a:r>
            <a:r>
              <a:rPr lang="en-US" b="1" u="sng" dirty="0"/>
              <a:t>rhetoric</a:t>
            </a:r>
            <a:r>
              <a:rPr lang="en-US" dirty="0"/>
              <a:t>, which they have used for both good and bad.</a:t>
            </a:r>
          </a:p>
        </p:txBody>
      </p:sp>
    </p:spTree>
    <p:extLst>
      <p:ext uri="{BB962C8B-B14F-4D97-AF65-F5344CB8AC3E}">
        <p14:creationId xmlns:p14="http://schemas.microsoft.com/office/powerpoint/2010/main" val="2275192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Boys in the Boat</a:t>
            </a:r>
          </a:p>
        </p:txBody>
      </p:sp>
      <p:sp>
        <p:nvSpPr>
          <p:cNvPr id="3" name="Content Placeholder 2"/>
          <p:cNvSpPr>
            <a:spLocks noGrp="1"/>
          </p:cNvSpPr>
          <p:nvPr>
            <p:ph idx="1"/>
          </p:nvPr>
        </p:nvSpPr>
        <p:spPr/>
        <p:txBody>
          <a:bodyPr>
            <a:normAutofit fontScale="70000" lnSpcReduction="20000"/>
          </a:bodyPr>
          <a:lstStyle/>
          <a:p>
            <a:r>
              <a:rPr lang="en-US" dirty="0"/>
              <a:t>For readers of </a:t>
            </a:r>
            <a:r>
              <a:rPr lang="en-US" i="1" dirty="0"/>
              <a:t>Unbroken</a:t>
            </a:r>
            <a:r>
              <a:rPr lang="en-US" dirty="0"/>
              <a:t>, out of the depths of the Depression comes an irresistible story about beating the odds and finding hope in the most desperate of times—the improbable, intimate account of how nine working-class boys from the American West showed the world at the 1936 Olympics in Berlin what true grit really meant.</a:t>
            </a:r>
            <a:br>
              <a:rPr lang="en-US" dirty="0"/>
            </a:br>
            <a:br>
              <a:rPr lang="en-US" dirty="0"/>
            </a:br>
            <a:r>
              <a:rPr lang="en-US" dirty="0"/>
              <a:t>It was an unlikely quest from the start. With a team composed of the sons of loggers, shipyard workers, and farmers, the University of Washington’s eight-oar crew team was never expected to defeat the elite teams of the East Coast and Great Britain, yet they did, going on to shock the world by defeating the German team rowing for Adolf Hitler. The emotional heart of the tale lies with Joe </a:t>
            </a:r>
            <a:r>
              <a:rPr lang="en-US" dirty="0" err="1"/>
              <a:t>Rantz</a:t>
            </a:r>
            <a:r>
              <a:rPr lang="en-US" dirty="0"/>
              <a:t>, a teenager without family or prospects, who rows not only to regain his shattered self-regard but also to find a real place for himself in the world. Drawing on the boys’ own journals and vivid memories of a once-in-a-lifetime shared dream, Brown has created an unforgettable portrait of an era, a celebration of a remarkable achievement, and a chronicle of one extraordinary young man’s personal quest.</a:t>
            </a:r>
          </a:p>
        </p:txBody>
      </p:sp>
    </p:spTree>
    <p:extLst>
      <p:ext uri="{BB962C8B-B14F-4D97-AF65-F5344CB8AC3E}">
        <p14:creationId xmlns:p14="http://schemas.microsoft.com/office/powerpoint/2010/main" val="4077919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Friday, Nov. 11 A Day</a:t>
            </a:r>
            <a:br>
              <a:rPr lang="en-US" b="1" u="sng" dirty="0"/>
            </a:br>
            <a:r>
              <a:rPr lang="en-US" b="1" u="sng" dirty="0"/>
              <a:t>Seismic</a:t>
            </a:r>
          </a:p>
        </p:txBody>
      </p:sp>
      <p:sp>
        <p:nvSpPr>
          <p:cNvPr id="3" name="Content Placeholder 2"/>
          <p:cNvSpPr>
            <a:spLocks noGrp="1"/>
          </p:cNvSpPr>
          <p:nvPr>
            <p:ph idx="1"/>
          </p:nvPr>
        </p:nvSpPr>
        <p:spPr/>
        <p:txBody>
          <a:bodyPr/>
          <a:lstStyle/>
          <a:p>
            <a:r>
              <a:rPr lang="en-US" dirty="0"/>
              <a:t>Adjective</a:t>
            </a:r>
          </a:p>
          <a:p>
            <a:r>
              <a:rPr lang="en-US" dirty="0"/>
              <a:t>Pertaining to an earthquake</a:t>
            </a:r>
          </a:p>
          <a:p>
            <a:r>
              <a:rPr lang="en-US" dirty="0"/>
              <a:t>Synonyms: earthshattering, tremulous</a:t>
            </a:r>
          </a:p>
          <a:p>
            <a:r>
              <a:rPr lang="en-US" dirty="0"/>
              <a:t>Antonyms: fixed, motionless, unchanging</a:t>
            </a:r>
          </a:p>
          <a:p>
            <a:r>
              <a:rPr lang="en-US" dirty="0"/>
              <a:t>Europeans are worried that Britain exiting the European Union will have </a:t>
            </a:r>
            <a:r>
              <a:rPr lang="en-US" b="1" u="sng" dirty="0"/>
              <a:t>seismic</a:t>
            </a:r>
            <a:r>
              <a:rPr lang="en-US" dirty="0"/>
              <a:t> social changes.</a:t>
            </a:r>
          </a:p>
        </p:txBody>
      </p:sp>
    </p:spTree>
    <p:extLst>
      <p:ext uri="{BB962C8B-B14F-4D97-AF65-F5344CB8AC3E}">
        <p14:creationId xmlns:p14="http://schemas.microsoft.com/office/powerpoint/2010/main" val="2632974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Nov. 14 B Day</a:t>
            </a:r>
            <a:br>
              <a:rPr lang="en-US" b="1" u="sng" dirty="0"/>
            </a:br>
            <a:r>
              <a:rPr lang="en-US" b="1" u="sng" dirty="0"/>
              <a:t>Ambition</a:t>
            </a:r>
          </a:p>
        </p:txBody>
      </p:sp>
      <p:sp>
        <p:nvSpPr>
          <p:cNvPr id="3" name="Content Placeholder 2"/>
          <p:cNvSpPr>
            <a:spLocks noGrp="1"/>
          </p:cNvSpPr>
          <p:nvPr>
            <p:ph idx="1"/>
          </p:nvPr>
        </p:nvSpPr>
        <p:spPr/>
        <p:txBody>
          <a:bodyPr/>
          <a:lstStyle/>
          <a:p>
            <a:r>
              <a:rPr lang="en-US" dirty="0"/>
              <a:t>Noun</a:t>
            </a:r>
          </a:p>
          <a:p>
            <a:r>
              <a:rPr lang="en-US" dirty="0"/>
              <a:t>Strong desire for success</a:t>
            </a:r>
          </a:p>
          <a:p>
            <a:r>
              <a:rPr lang="en-US" dirty="0"/>
              <a:t>Synonyms: enthusiasm, drive, aspiration</a:t>
            </a:r>
          </a:p>
          <a:p>
            <a:r>
              <a:rPr lang="en-US" dirty="0"/>
              <a:t>Antonyms: disinterest, idleness, lethargy</a:t>
            </a:r>
          </a:p>
          <a:p>
            <a:r>
              <a:rPr lang="en-US" dirty="0"/>
              <a:t>Steve Jobs had a lot of </a:t>
            </a:r>
            <a:r>
              <a:rPr lang="en-US" b="1" u="sng" dirty="0"/>
              <a:t>ambition</a:t>
            </a:r>
            <a:r>
              <a:rPr lang="en-US" dirty="0"/>
              <a:t> when he started his tech company, Apple.</a:t>
            </a:r>
          </a:p>
        </p:txBody>
      </p:sp>
    </p:spTree>
    <p:extLst>
      <p:ext uri="{BB962C8B-B14F-4D97-AF65-F5344CB8AC3E}">
        <p14:creationId xmlns:p14="http://schemas.microsoft.com/office/powerpoint/2010/main" val="3896637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Nov. 15 C Day</a:t>
            </a:r>
            <a:br>
              <a:rPr lang="en-US" b="1" u="sng" dirty="0"/>
            </a:br>
            <a:r>
              <a:rPr lang="en-US" b="1" u="sng" dirty="0"/>
              <a:t>Commencement</a:t>
            </a:r>
          </a:p>
        </p:txBody>
      </p:sp>
      <p:sp>
        <p:nvSpPr>
          <p:cNvPr id="3" name="Content Placeholder 2"/>
          <p:cNvSpPr>
            <a:spLocks noGrp="1"/>
          </p:cNvSpPr>
          <p:nvPr>
            <p:ph idx="1"/>
          </p:nvPr>
        </p:nvSpPr>
        <p:spPr/>
        <p:txBody>
          <a:bodyPr/>
          <a:lstStyle/>
          <a:p>
            <a:r>
              <a:rPr lang="en-US" dirty="0"/>
              <a:t>Noun</a:t>
            </a:r>
          </a:p>
          <a:p>
            <a:r>
              <a:rPr lang="en-US" dirty="0"/>
              <a:t>Something that marks the beginning of a new stage</a:t>
            </a:r>
          </a:p>
          <a:p>
            <a:r>
              <a:rPr lang="en-US" dirty="0"/>
              <a:t>Synonyms: initiation, onset, dawning</a:t>
            </a:r>
          </a:p>
          <a:p>
            <a:r>
              <a:rPr lang="en-US" dirty="0"/>
              <a:t>Antonyms: conclusion, finish, completion</a:t>
            </a:r>
          </a:p>
          <a:p>
            <a:r>
              <a:rPr lang="en-US" dirty="0"/>
              <a:t>Theaters often ask you to silence your cell phone at the </a:t>
            </a:r>
            <a:r>
              <a:rPr lang="en-US" b="1" u="sng" dirty="0"/>
              <a:t>commencement</a:t>
            </a:r>
            <a:r>
              <a:rPr lang="en-US" dirty="0"/>
              <a:t> of the feature film. </a:t>
            </a:r>
          </a:p>
          <a:p>
            <a:endParaRPr lang="en-US" dirty="0"/>
          </a:p>
        </p:txBody>
      </p:sp>
    </p:spTree>
    <p:extLst>
      <p:ext uri="{BB962C8B-B14F-4D97-AF65-F5344CB8AC3E}">
        <p14:creationId xmlns:p14="http://schemas.microsoft.com/office/powerpoint/2010/main" val="2646330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Nov. 16 A Day</a:t>
            </a:r>
            <a:br>
              <a:rPr lang="en-US" b="1" u="sng" dirty="0"/>
            </a:br>
            <a:r>
              <a:rPr lang="en-US" b="1" u="sng" dirty="0"/>
              <a:t>Commerce</a:t>
            </a:r>
          </a:p>
        </p:txBody>
      </p:sp>
      <p:sp>
        <p:nvSpPr>
          <p:cNvPr id="3" name="Content Placeholder 2"/>
          <p:cNvSpPr>
            <a:spLocks noGrp="1"/>
          </p:cNvSpPr>
          <p:nvPr>
            <p:ph idx="1"/>
          </p:nvPr>
        </p:nvSpPr>
        <p:spPr/>
        <p:txBody>
          <a:bodyPr/>
          <a:lstStyle/>
          <a:p>
            <a:r>
              <a:rPr lang="en-US" dirty="0"/>
              <a:t>Noun</a:t>
            </a:r>
          </a:p>
          <a:p>
            <a:r>
              <a:rPr lang="en-US" dirty="0"/>
              <a:t>The exchange of buying and selling of commodities</a:t>
            </a:r>
          </a:p>
          <a:p>
            <a:r>
              <a:rPr lang="en-US" dirty="0"/>
              <a:t>Synonyms: business,  marketing, industry</a:t>
            </a:r>
          </a:p>
          <a:p>
            <a:r>
              <a:rPr lang="en-US" dirty="0"/>
              <a:t>Antonyms: unemployment</a:t>
            </a:r>
          </a:p>
          <a:p>
            <a:r>
              <a:rPr lang="en-US" dirty="0"/>
              <a:t>Many towns were established among rivers because the transportation by water promoted a lot of </a:t>
            </a:r>
            <a:r>
              <a:rPr lang="en-US" b="1" u="sng" dirty="0"/>
              <a:t>commerce</a:t>
            </a:r>
            <a:r>
              <a:rPr lang="en-US" dirty="0"/>
              <a:t>.</a:t>
            </a:r>
          </a:p>
        </p:txBody>
      </p:sp>
    </p:spTree>
    <p:extLst>
      <p:ext uri="{BB962C8B-B14F-4D97-AF65-F5344CB8AC3E}">
        <p14:creationId xmlns:p14="http://schemas.microsoft.com/office/powerpoint/2010/main" val="661052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862014"/>
            <a:ext cx="7313613" cy="868362"/>
          </a:xfrm>
        </p:spPr>
        <p:txBody>
          <a:bodyPr/>
          <a:lstStyle/>
          <a:p>
            <a:r>
              <a:rPr lang="en-US" dirty="0"/>
              <a:t>Thursday, Nov. 17 B Day</a:t>
            </a:r>
            <a:br>
              <a:rPr lang="en-US" dirty="0"/>
            </a:br>
            <a:r>
              <a:rPr lang="en-US" dirty="0"/>
              <a:t>FIND YOUR NEW SEAT </a:t>
            </a:r>
            <a:r>
              <a:rPr lang="en-US" dirty="0">
                <a:sym typeface="Wingdings" panose="05000000000000000000" pitchFamily="2" charset="2"/>
              </a:rPr>
              <a:t> </a:t>
            </a:r>
            <a:br>
              <a:rPr lang="en-US" b="1" u="sng" dirty="0"/>
            </a:br>
            <a:r>
              <a:rPr lang="en-US" b="1" u="sng" dirty="0"/>
              <a:t>Contend</a:t>
            </a:r>
          </a:p>
        </p:txBody>
      </p:sp>
      <p:sp>
        <p:nvSpPr>
          <p:cNvPr id="3" name="Content Placeholder 2"/>
          <p:cNvSpPr>
            <a:spLocks noGrp="1"/>
          </p:cNvSpPr>
          <p:nvPr>
            <p:ph idx="1"/>
          </p:nvPr>
        </p:nvSpPr>
        <p:spPr/>
        <p:txBody>
          <a:bodyPr/>
          <a:lstStyle/>
          <a:p>
            <a:r>
              <a:rPr lang="en-US" dirty="0"/>
              <a:t>Verb</a:t>
            </a:r>
          </a:p>
          <a:p>
            <a:r>
              <a:rPr lang="en-US" dirty="0"/>
              <a:t>To compete with someone or for something</a:t>
            </a:r>
          </a:p>
          <a:p>
            <a:r>
              <a:rPr lang="en-US" dirty="0"/>
              <a:t>Synonyms: oppose, dispute, contest</a:t>
            </a:r>
          </a:p>
          <a:p>
            <a:r>
              <a:rPr lang="en-US" dirty="0"/>
              <a:t>Antonyms: comply, surrender, cede</a:t>
            </a:r>
          </a:p>
          <a:p>
            <a:r>
              <a:rPr lang="en-US" dirty="0"/>
              <a:t>The political candidate continued to argue and </a:t>
            </a:r>
            <a:r>
              <a:rPr lang="en-US" b="1" u="sng" dirty="0"/>
              <a:t>contend</a:t>
            </a:r>
            <a:r>
              <a:rPr lang="en-US" dirty="0"/>
              <a:t> that he was right.</a:t>
            </a:r>
          </a:p>
        </p:txBody>
      </p:sp>
    </p:spTree>
    <p:extLst>
      <p:ext uri="{BB962C8B-B14F-4D97-AF65-F5344CB8AC3E}">
        <p14:creationId xmlns:p14="http://schemas.microsoft.com/office/powerpoint/2010/main" val="1085084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Friday, Nov. 18 C Day</a:t>
            </a:r>
            <a:br>
              <a:rPr lang="en-US" b="1" u="sng" dirty="0"/>
            </a:br>
            <a:r>
              <a:rPr lang="en-US" b="1" u="sng" dirty="0"/>
              <a:t>Critique</a:t>
            </a:r>
          </a:p>
        </p:txBody>
      </p:sp>
      <p:sp>
        <p:nvSpPr>
          <p:cNvPr id="3" name="Content Placeholder 2"/>
          <p:cNvSpPr>
            <a:spLocks noGrp="1"/>
          </p:cNvSpPr>
          <p:nvPr>
            <p:ph idx="1"/>
          </p:nvPr>
        </p:nvSpPr>
        <p:spPr/>
        <p:txBody>
          <a:bodyPr/>
          <a:lstStyle/>
          <a:p>
            <a:r>
              <a:rPr lang="en-US" dirty="0"/>
              <a:t>Verb</a:t>
            </a:r>
          </a:p>
          <a:p>
            <a:r>
              <a:rPr lang="en-US" dirty="0"/>
              <a:t>To review or analyze critically</a:t>
            </a:r>
          </a:p>
          <a:p>
            <a:r>
              <a:rPr lang="en-US" dirty="0"/>
              <a:t>Synonyms: assess, criticize</a:t>
            </a:r>
          </a:p>
          <a:p>
            <a:r>
              <a:rPr lang="en-US" dirty="0"/>
              <a:t>Antonyms: compliment, flatter, praise</a:t>
            </a:r>
          </a:p>
          <a:p>
            <a:r>
              <a:rPr lang="en-US" dirty="0"/>
              <a:t>A magazine editor will </a:t>
            </a:r>
            <a:r>
              <a:rPr lang="en-US" b="1" u="sng" dirty="0"/>
              <a:t>critique</a:t>
            </a:r>
            <a:r>
              <a:rPr lang="en-US" dirty="0"/>
              <a:t> a free-lance writer’s work before it is approved for publication.</a:t>
            </a:r>
          </a:p>
        </p:txBody>
      </p:sp>
    </p:spTree>
    <p:extLst>
      <p:ext uri="{BB962C8B-B14F-4D97-AF65-F5344CB8AC3E}">
        <p14:creationId xmlns:p14="http://schemas.microsoft.com/office/powerpoint/2010/main" val="3199622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Nov. 21, A Day</a:t>
            </a:r>
            <a:br>
              <a:rPr lang="en-US" b="1" u="sng" dirty="0"/>
            </a:br>
            <a:r>
              <a:rPr lang="en-US" b="1" u="sng" dirty="0"/>
              <a:t>Detriment</a:t>
            </a:r>
          </a:p>
        </p:txBody>
      </p:sp>
      <p:sp>
        <p:nvSpPr>
          <p:cNvPr id="3" name="Content Placeholder 2"/>
          <p:cNvSpPr>
            <a:spLocks noGrp="1"/>
          </p:cNvSpPr>
          <p:nvPr>
            <p:ph idx="1"/>
          </p:nvPr>
        </p:nvSpPr>
        <p:spPr/>
        <p:txBody>
          <a:bodyPr/>
          <a:lstStyle/>
          <a:p>
            <a:r>
              <a:rPr lang="en-US" dirty="0"/>
              <a:t>Noun</a:t>
            </a:r>
          </a:p>
          <a:p>
            <a:r>
              <a:rPr lang="en-US" dirty="0"/>
              <a:t>Something that </a:t>
            </a:r>
            <a:r>
              <a:rPr lang="en-US"/>
              <a:t>will cause </a:t>
            </a:r>
            <a:r>
              <a:rPr lang="en-US" dirty="0"/>
              <a:t>damage or injury to something or someone</a:t>
            </a:r>
          </a:p>
          <a:p>
            <a:r>
              <a:rPr lang="en-US" dirty="0"/>
              <a:t>Synonyms: disservice, handicap, impairment</a:t>
            </a:r>
          </a:p>
          <a:p>
            <a:r>
              <a:rPr lang="en-US" dirty="0"/>
              <a:t>Antonyms: advantage, benefit, blessing</a:t>
            </a:r>
          </a:p>
          <a:p>
            <a:r>
              <a:rPr lang="en-US" dirty="0"/>
              <a:t>The requirement that runners wear shoes for the race worked to his </a:t>
            </a:r>
            <a:r>
              <a:rPr lang="en-US" b="1" u="sng" dirty="0"/>
              <a:t>detriment</a:t>
            </a:r>
            <a:r>
              <a:rPr lang="en-US" dirty="0"/>
              <a:t> since he was used to running barefoot.</a:t>
            </a:r>
          </a:p>
        </p:txBody>
      </p:sp>
    </p:spTree>
    <p:extLst>
      <p:ext uri="{BB962C8B-B14F-4D97-AF65-F5344CB8AC3E}">
        <p14:creationId xmlns:p14="http://schemas.microsoft.com/office/powerpoint/2010/main" val="2839671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Nov. 22 B Day</a:t>
            </a:r>
            <a:br>
              <a:rPr lang="en-US" b="1" u="sng" dirty="0"/>
            </a:br>
            <a:r>
              <a:rPr lang="en-US" b="1" u="sng" dirty="0"/>
              <a:t>Dominance</a:t>
            </a:r>
          </a:p>
        </p:txBody>
      </p:sp>
      <p:sp>
        <p:nvSpPr>
          <p:cNvPr id="3" name="Content Placeholder 2"/>
          <p:cNvSpPr>
            <a:spLocks noGrp="1"/>
          </p:cNvSpPr>
          <p:nvPr>
            <p:ph idx="1"/>
          </p:nvPr>
        </p:nvSpPr>
        <p:spPr/>
        <p:txBody>
          <a:bodyPr/>
          <a:lstStyle/>
          <a:p>
            <a:r>
              <a:rPr lang="en-US" dirty="0"/>
              <a:t>Noun</a:t>
            </a:r>
          </a:p>
          <a:p>
            <a:r>
              <a:rPr lang="en-US" dirty="0"/>
              <a:t>The fact or state of being more important, powerful, or successful than most or all others</a:t>
            </a:r>
          </a:p>
          <a:p>
            <a:r>
              <a:rPr lang="en-US" dirty="0"/>
              <a:t>Synonyms: control, power, rule</a:t>
            </a:r>
          </a:p>
          <a:p>
            <a:r>
              <a:rPr lang="en-US" dirty="0"/>
              <a:t>Antonyms: weakness, subordination</a:t>
            </a:r>
          </a:p>
          <a:p>
            <a:r>
              <a:rPr lang="en-US" dirty="0"/>
              <a:t>No one can deny the worldwide </a:t>
            </a:r>
            <a:r>
              <a:rPr lang="en-US" b="1" u="sng" dirty="0"/>
              <a:t>dominance</a:t>
            </a:r>
            <a:r>
              <a:rPr lang="en-US" dirty="0"/>
              <a:t> of the “Star Wars” movie at the box offices when it was first released. </a:t>
            </a:r>
          </a:p>
          <a:p>
            <a:endParaRPr lang="en-US" dirty="0"/>
          </a:p>
        </p:txBody>
      </p:sp>
    </p:spTree>
    <p:extLst>
      <p:ext uri="{BB962C8B-B14F-4D97-AF65-F5344CB8AC3E}">
        <p14:creationId xmlns:p14="http://schemas.microsoft.com/office/powerpoint/2010/main" val="691966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October 31, B Day</a:t>
            </a:r>
            <a:br>
              <a:rPr lang="en-US" b="1" u="sng" dirty="0"/>
            </a:br>
            <a:r>
              <a:rPr lang="en-US" b="1" u="sng" dirty="0"/>
              <a:t>Articulated:</a:t>
            </a:r>
          </a:p>
        </p:txBody>
      </p:sp>
      <p:sp>
        <p:nvSpPr>
          <p:cNvPr id="3" name="Content Placeholder 2"/>
          <p:cNvSpPr>
            <a:spLocks noGrp="1"/>
          </p:cNvSpPr>
          <p:nvPr>
            <p:ph idx="1"/>
          </p:nvPr>
        </p:nvSpPr>
        <p:spPr/>
        <p:txBody>
          <a:bodyPr/>
          <a:lstStyle/>
          <a:p>
            <a:r>
              <a:rPr lang="en-US" dirty="0"/>
              <a:t>Verb</a:t>
            </a:r>
          </a:p>
          <a:p>
            <a:r>
              <a:rPr lang="en-US" sz="2800" i="1" dirty="0"/>
              <a:t>To express an idea clearly and effectively in speech or writing</a:t>
            </a:r>
          </a:p>
          <a:p>
            <a:r>
              <a:rPr lang="en-US" dirty="0"/>
              <a:t>Synonyms: confide, express, voice</a:t>
            </a:r>
          </a:p>
          <a:p>
            <a:r>
              <a:rPr lang="en-US" dirty="0"/>
              <a:t>Antonym: misrepresent</a:t>
            </a:r>
          </a:p>
          <a:p>
            <a:r>
              <a:rPr lang="en-US" dirty="0"/>
              <a:t>The President’s speech </a:t>
            </a:r>
            <a:r>
              <a:rPr lang="en-US" b="1" u="sng" dirty="0"/>
              <a:t>articulated</a:t>
            </a:r>
            <a:r>
              <a:rPr lang="en-US" dirty="0"/>
              <a:t> the improvements he’d hoped to establish for the country.</a:t>
            </a:r>
          </a:p>
          <a:p>
            <a:endParaRPr lang="en-US" dirty="0"/>
          </a:p>
        </p:txBody>
      </p:sp>
    </p:spTree>
    <p:extLst>
      <p:ext uri="{BB962C8B-B14F-4D97-AF65-F5344CB8AC3E}">
        <p14:creationId xmlns:p14="http://schemas.microsoft.com/office/powerpoint/2010/main" val="3320369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Nov. 28 C Day</a:t>
            </a:r>
            <a:br>
              <a:rPr lang="en-US" b="1" u="sng" dirty="0"/>
            </a:br>
            <a:r>
              <a:rPr lang="en-US" b="1" u="sng" dirty="0"/>
              <a:t>Draw</a:t>
            </a:r>
          </a:p>
        </p:txBody>
      </p:sp>
      <p:sp>
        <p:nvSpPr>
          <p:cNvPr id="3" name="Content Placeholder 2"/>
          <p:cNvSpPr>
            <a:spLocks noGrp="1"/>
          </p:cNvSpPr>
          <p:nvPr>
            <p:ph idx="1"/>
          </p:nvPr>
        </p:nvSpPr>
        <p:spPr/>
        <p:txBody>
          <a:bodyPr/>
          <a:lstStyle/>
          <a:p>
            <a:r>
              <a:rPr lang="en-US" dirty="0"/>
              <a:t>Noun</a:t>
            </a:r>
          </a:p>
          <a:p>
            <a:r>
              <a:rPr lang="en-US" dirty="0"/>
              <a:t>A small, natural depression in the ground that water drains into</a:t>
            </a:r>
          </a:p>
          <a:p>
            <a:r>
              <a:rPr lang="en-US" dirty="0"/>
              <a:t>Synonym: drain</a:t>
            </a:r>
          </a:p>
          <a:p>
            <a:r>
              <a:rPr lang="en-US" dirty="0"/>
              <a:t>Antonym: none</a:t>
            </a:r>
          </a:p>
          <a:p>
            <a:r>
              <a:rPr lang="en-US" dirty="0"/>
              <a:t>The </a:t>
            </a:r>
            <a:r>
              <a:rPr lang="en-US" b="1" u="sng" dirty="0"/>
              <a:t>draw</a:t>
            </a:r>
            <a:r>
              <a:rPr lang="en-US" dirty="0"/>
              <a:t> in the field helped funnel excess rainwater away from the crops and into a ditch during heavy storms. </a:t>
            </a:r>
          </a:p>
        </p:txBody>
      </p:sp>
    </p:spTree>
    <p:extLst>
      <p:ext uri="{BB962C8B-B14F-4D97-AF65-F5344CB8AC3E}">
        <p14:creationId xmlns:p14="http://schemas.microsoft.com/office/powerpoint/2010/main" val="2621880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Nov. 29 A Day</a:t>
            </a:r>
            <a:br>
              <a:rPr lang="en-US" b="1" u="sng" dirty="0"/>
            </a:br>
            <a:r>
              <a:rPr lang="en-US" b="1" u="sng" dirty="0"/>
              <a:t>Enormity</a:t>
            </a:r>
          </a:p>
        </p:txBody>
      </p:sp>
      <p:sp>
        <p:nvSpPr>
          <p:cNvPr id="3" name="Content Placeholder 2"/>
          <p:cNvSpPr>
            <a:spLocks noGrp="1"/>
          </p:cNvSpPr>
          <p:nvPr>
            <p:ph idx="1"/>
          </p:nvPr>
        </p:nvSpPr>
        <p:spPr/>
        <p:txBody>
          <a:bodyPr/>
          <a:lstStyle/>
          <a:p>
            <a:r>
              <a:rPr lang="en-US" dirty="0"/>
              <a:t>Noun</a:t>
            </a:r>
          </a:p>
          <a:p>
            <a:r>
              <a:rPr lang="en-US" dirty="0"/>
              <a:t>A shocking, evil, or immoral act</a:t>
            </a:r>
          </a:p>
          <a:p>
            <a:r>
              <a:rPr lang="en-US" dirty="0"/>
              <a:t>Synonyms: outrageousness, monstrosity, wickedness</a:t>
            </a:r>
          </a:p>
          <a:p>
            <a:r>
              <a:rPr lang="en-US" dirty="0"/>
              <a:t>Antonyms: kindness, virtue, goodness</a:t>
            </a:r>
          </a:p>
          <a:p>
            <a:r>
              <a:rPr lang="en-US" dirty="0"/>
              <a:t>A thorough search revealed the </a:t>
            </a:r>
            <a:r>
              <a:rPr lang="en-US" b="1" u="sng" dirty="0"/>
              <a:t>enormity </a:t>
            </a:r>
            <a:r>
              <a:rPr lang="en-US" dirty="0"/>
              <a:t>of the crime committed at the scene.</a:t>
            </a:r>
          </a:p>
        </p:txBody>
      </p:sp>
    </p:spTree>
    <p:extLst>
      <p:ext uri="{BB962C8B-B14F-4D97-AF65-F5344CB8AC3E}">
        <p14:creationId xmlns:p14="http://schemas.microsoft.com/office/powerpoint/2010/main" val="1123600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Nov. 30, B Day</a:t>
            </a:r>
            <a:br>
              <a:rPr lang="en-US" b="1" u="sng" dirty="0"/>
            </a:br>
            <a:r>
              <a:rPr lang="en-US" b="1" u="sng" dirty="0"/>
              <a:t>Grueling</a:t>
            </a:r>
          </a:p>
        </p:txBody>
      </p:sp>
      <p:sp>
        <p:nvSpPr>
          <p:cNvPr id="3" name="Content Placeholder 2"/>
          <p:cNvSpPr>
            <a:spLocks noGrp="1"/>
          </p:cNvSpPr>
          <p:nvPr>
            <p:ph idx="1"/>
          </p:nvPr>
        </p:nvSpPr>
        <p:spPr/>
        <p:txBody>
          <a:bodyPr/>
          <a:lstStyle/>
          <a:p>
            <a:r>
              <a:rPr lang="en-US" dirty="0"/>
              <a:t>Adjective</a:t>
            </a:r>
          </a:p>
          <a:p>
            <a:r>
              <a:rPr lang="en-US" dirty="0"/>
              <a:t>Very difficult, requiring great effort</a:t>
            </a:r>
          </a:p>
          <a:p>
            <a:r>
              <a:rPr lang="en-US" dirty="0"/>
              <a:t>Synonyms: excruciating, arduous, demanding</a:t>
            </a:r>
          </a:p>
          <a:p>
            <a:r>
              <a:rPr lang="en-US" dirty="0"/>
              <a:t>Antonyms: effortless, easy, gentle</a:t>
            </a:r>
          </a:p>
          <a:p>
            <a:r>
              <a:rPr lang="en-US" dirty="0"/>
              <a:t>The prize for the winner of Survivor does not seem worth it for such the </a:t>
            </a:r>
            <a:r>
              <a:rPr lang="en-US" b="1" u="sng" dirty="0"/>
              <a:t>grueling</a:t>
            </a:r>
            <a:r>
              <a:rPr lang="en-US" dirty="0"/>
              <a:t> experience of being trapped on a deserted island.</a:t>
            </a:r>
          </a:p>
        </p:txBody>
      </p:sp>
    </p:spTree>
    <p:extLst>
      <p:ext uri="{BB962C8B-B14F-4D97-AF65-F5344CB8AC3E}">
        <p14:creationId xmlns:p14="http://schemas.microsoft.com/office/powerpoint/2010/main" val="2072456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Dec. 1, C Day</a:t>
            </a:r>
            <a:br>
              <a:rPr lang="en-US" b="1" u="sng" dirty="0"/>
            </a:br>
            <a:r>
              <a:rPr lang="en-US" b="1" u="sng" dirty="0"/>
              <a:t>Hazardous</a:t>
            </a:r>
          </a:p>
        </p:txBody>
      </p:sp>
      <p:sp>
        <p:nvSpPr>
          <p:cNvPr id="3" name="Content Placeholder 2"/>
          <p:cNvSpPr>
            <a:spLocks noGrp="1"/>
          </p:cNvSpPr>
          <p:nvPr>
            <p:ph idx="1"/>
          </p:nvPr>
        </p:nvSpPr>
        <p:spPr>
          <a:xfrm>
            <a:off x="553156" y="1735137"/>
            <a:ext cx="7823200" cy="4778551"/>
          </a:xfrm>
        </p:spPr>
        <p:txBody>
          <a:bodyPr>
            <a:normAutofit fontScale="92500"/>
          </a:bodyPr>
          <a:lstStyle/>
          <a:p>
            <a:r>
              <a:rPr lang="en-US" dirty="0"/>
              <a:t>Adjective</a:t>
            </a:r>
          </a:p>
          <a:p>
            <a:r>
              <a:rPr lang="en-US" dirty="0"/>
              <a:t>Involving risk or danger</a:t>
            </a:r>
          </a:p>
          <a:p>
            <a:r>
              <a:rPr lang="en-US" dirty="0"/>
              <a:t>Synonyms: unsafe, precarious, perilous, risky</a:t>
            </a:r>
          </a:p>
          <a:p>
            <a:r>
              <a:rPr lang="en-US" dirty="0"/>
              <a:t>Antonyms: stable, certain, predictable</a:t>
            </a:r>
          </a:p>
          <a:p>
            <a:r>
              <a:rPr lang="en-US" dirty="0"/>
              <a:t>Stunt doubles have a </a:t>
            </a:r>
            <a:r>
              <a:rPr lang="en-US" b="1" u="sng" dirty="0"/>
              <a:t>hazardous</a:t>
            </a:r>
            <a:r>
              <a:rPr lang="en-US" dirty="0"/>
              <a:t> occupation but often they enjoy the thrill of their job.</a:t>
            </a:r>
          </a:p>
          <a:p>
            <a:endParaRPr lang="en-US" dirty="0"/>
          </a:p>
          <a:p>
            <a:r>
              <a:rPr lang="en-US" b="1" u="sng" dirty="0"/>
              <a:t>PLEASE TURN IN YOUR RESEARCH PROJECT NOTES/PACKET. PUT THEM IN THE SUBMISSION BIN.</a:t>
            </a:r>
          </a:p>
        </p:txBody>
      </p:sp>
    </p:spTree>
    <p:extLst>
      <p:ext uri="{BB962C8B-B14F-4D97-AF65-F5344CB8AC3E}">
        <p14:creationId xmlns:p14="http://schemas.microsoft.com/office/powerpoint/2010/main" val="2276811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Friday, Dec. </a:t>
            </a:r>
            <a:r>
              <a:rPr lang="en-US"/>
              <a:t>2 A Day</a:t>
            </a:r>
            <a:br>
              <a:rPr lang="en-US" b="1" u="sng"/>
            </a:br>
            <a:r>
              <a:rPr lang="en-US" b="1" u="sng" dirty="0"/>
              <a:t>Homesteading</a:t>
            </a:r>
          </a:p>
        </p:txBody>
      </p:sp>
      <p:sp>
        <p:nvSpPr>
          <p:cNvPr id="3" name="Content Placeholder 2"/>
          <p:cNvSpPr>
            <a:spLocks noGrp="1"/>
          </p:cNvSpPr>
          <p:nvPr>
            <p:ph idx="1"/>
          </p:nvPr>
        </p:nvSpPr>
        <p:spPr/>
        <p:txBody>
          <a:bodyPr/>
          <a:lstStyle/>
          <a:p>
            <a:r>
              <a:rPr lang="en-US" dirty="0"/>
              <a:t>Verb</a:t>
            </a:r>
          </a:p>
          <a:p>
            <a:r>
              <a:rPr lang="en-US" dirty="0"/>
              <a:t>The act of establish a dwelling of land and building(s)</a:t>
            </a:r>
          </a:p>
          <a:p>
            <a:r>
              <a:rPr lang="en-US" dirty="0"/>
              <a:t>Synonyms: cultivating, ranching</a:t>
            </a:r>
          </a:p>
          <a:p>
            <a:r>
              <a:rPr lang="en-US" dirty="0"/>
              <a:t>Antonyms: destruction</a:t>
            </a:r>
          </a:p>
          <a:p>
            <a:r>
              <a:rPr lang="en-US" b="1" u="sng" dirty="0"/>
              <a:t>Homesteading</a:t>
            </a:r>
            <a:r>
              <a:rPr lang="en-US" dirty="0"/>
              <a:t> on a Caribbean Island would be nice at first, but then I’d likely get lonely.</a:t>
            </a:r>
          </a:p>
        </p:txBody>
      </p:sp>
    </p:spTree>
    <p:extLst>
      <p:ext uri="{BB962C8B-B14F-4D97-AF65-F5344CB8AC3E}">
        <p14:creationId xmlns:p14="http://schemas.microsoft.com/office/powerpoint/2010/main" val="1977887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880533"/>
            <a:ext cx="7313613" cy="1507067"/>
          </a:xfrm>
        </p:spPr>
        <p:txBody>
          <a:bodyPr/>
          <a:lstStyle/>
          <a:p>
            <a:pPr algn="l"/>
            <a:r>
              <a:rPr lang="en-US" dirty="0"/>
              <a:t>Monday, Dec. 5 B Day</a:t>
            </a:r>
            <a:br>
              <a:rPr lang="en-US" dirty="0"/>
            </a:br>
            <a:r>
              <a:rPr lang="en-US" sz="2800" b="1" i="1" dirty="0">
                <a:solidFill>
                  <a:srgbClr val="C00000"/>
                </a:solidFill>
              </a:rPr>
              <a:t>Turn in your Outsiders essay &amp; take home quiz.</a:t>
            </a:r>
            <a:br>
              <a:rPr lang="en-US" dirty="0">
                <a:solidFill>
                  <a:srgbClr val="C00000"/>
                </a:solidFill>
              </a:rPr>
            </a:br>
            <a:r>
              <a:rPr lang="en-US" b="1" u="sng" dirty="0"/>
              <a:t>Indifferent</a:t>
            </a:r>
          </a:p>
        </p:txBody>
      </p:sp>
      <p:sp>
        <p:nvSpPr>
          <p:cNvPr id="3" name="Content Placeholder 2"/>
          <p:cNvSpPr>
            <a:spLocks noGrp="1"/>
          </p:cNvSpPr>
          <p:nvPr>
            <p:ph idx="1"/>
          </p:nvPr>
        </p:nvSpPr>
        <p:spPr>
          <a:xfrm>
            <a:off x="699911" y="3055938"/>
            <a:ext cx="7313613" cy="4056062"/>
          </a:xfrm>
        </p:spPr>
        <p:txBody>
          <a:bodyPr/>
          <a:lstStyle/>
          <a:p>
            <a:r>
              <a:rPr lang="en-US" dirty="0"/>
              <a:t>Adjective</a:t>
            </a:r>
          </a:p>
          <a:p>
            <a:r>
              <a:rPr lang="en-US" dirty="0"/>
              <a:t>Not interested in or concerned about something</a:t>
            </a:r>
          </a:p>
          <a:p>
            <a:r>
              <a:rPr lang="en-US" dirty="0"/>
              <a:t>Synonyms: apathetic, disinterested, nonchalant</a:t>
            </a:r>
          </a:p>
          <a:p>
            <a:r>
              <a:rPr lang="en-US" dirty="0"/>
              <a:t>Antonyms: attentive, mindful, caring</a:t>
            </a:r>
          </a:p>
          <a:p>
            <a:r>
              <a:rPr lang="en-US" dirty="0"/>
              <a:t>I am </a:t>
            </a:r>
            <a:r>
              <a:rPr lang="en-US" b="1" u="sng" dirty="0"/>
              <a:t>indifferent </a:t>
            </a:r>
            <a:r>
              <a:rPr lang="en-US" dirty="0"/>
              <a:t>when it comes to football season; I simply do not care.</a:t>
            </a:r>
          </a:p>
        </p:txBody>
      </p:sp>
    </p:spTree>
    <p:extLst>
      <p:ext uri="{BB962C8B-B14F-4D97-AF65-F5344CB8AC3E}">
        <p14:creationId xmlns:p14="http://schemas.microsoft.com/office/powerpoint/2010/main" val="683540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850725"/>
            <a:ext cx="8985956" cy="868362"/>
          </a:xfrm>
        </p:spPr>
        <p:txBody>
          <a:bodyPr/>
          <a:lstStyle/>
          <a:p>
            <a:r>
              <a:rPr lang="en-US" dirty="0"/>
              <a:t>Tuesday, Dec. 6 C Day</a:t>
            </a:r>
            <a:br>
              <a:rPr lang="en-US" dirty="0"/>
            </a:br>
            <a:r>
              <a:rPr lang="en-US" sz="2800" b="1" dirty="0">
                <a:solidFill>
                  <a:srgbClr val="FF0000"/>
                </a:solidFill>
              </a:rPr>
              <a:t>Put your A Long Way Gone HW Q’s in the submission bin</a:t>
            </a:r>
            <a:r>
              <a:rPr lang="en-US" sz="2800" b="1" i="1" dirty="0">
                <a:solidFill>
                  <a:srgbClr val="FF0000"/>
                </a:solidFill>
              </a:rPr>
              <a:t>!</a:t>
            </a:r>
            <a:br>
              <a:rPr lang="en-US" sz="2800" b="1" dirty="0">
                <a:solidFill>
                  <a:srgbClr val="FF0000"/>
                </a:solidFill>
              </a:rPr>
            </a:br>
            <a:r>
              <a:rPr lang="en-US" b="1" u="sng" dirty="0"/>
              <a:t>Lush</a:t>
            </a:r>
          </a:p>
        </p:txBody>
      </p:sp>
      <p:sp>
        <p:nvSpPr>
          <p:cNvPr id="3" name="Content Placeholder 2"/>
          <p:cNvSpPr>
            <a:spLocks noGrp="1"/>
          </p:cNvSpPr>
          <p:nvPr>
            <p:ph idx="1"/>
          </p:nvPr>
        </p:nvSpPr>
        <p:spPr/>
        <p:txBody>
          <a:bodyPr/>
          <a:lstStyle/>
          <a:p>
            <a:r>
              <a:rPr lang="en-US" dirty="0"/>
              <a:t>Adjective</a:t>
            </a:r>
          </a:p>
          <a:p>
            <a:r>
              <a:rPr lang="en-US" dirty="0"/>
              <a:t>Having a lot of full and healthy growth</a:t>
            </a:r>
          </a:p>
          <a:p>
            <a:r>
              <a:rPr lang="en-US" dirty="0"/>
              <a:t>Synonyms: leafy, luxuriant</a:t>
            </a:r>
          </a:p>
          <a:p>
            <a:r>
              <a:rPr lang="en-US" dirty="0"/>
              <a:t>Antonyms: barren, leafless</a:t>
            </a:r>
          </a:p>
          <a:p>
            <a:r>
              <a:rPr lang="en-US" dirty="0"/>
              <a:t>The jaguar was completely camouflaged in the </a:t>
            </a:r>
            <a:r>
              <a:rPr lang="en-US" b="1" u="sng" dirty="0"/>
              <a:t>lush</a:t>
            </a:r>
            <a:r>
              <a:rPr lang="en-US" dirty="0"/>
              <a:t> rainforest.</a:t>
            </a:r>
          </a:p>
        </p:txBody>
      </p:sp>
    </p:spTree>
    <p:extLst>
      <p:ext uri="{BB962C8B-B14F-4D97-AF65-F5344CB8AC3E}">
        <p14:creationId xmlns:p14="http://schemas.microsoft.com/office/powerpoint/2010/main" val="1947010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99" y="866776"/>
            <a:ext cx="7313613" cy="868362"/>
          </a:xfrm>
        </p:spPr>
        <p:txBody>
          <a:bodyPr/>
          <a:lstStyle/>
          <a:p>
            <a:r>
              <a:rPr lang="en-US" dirty="0"/>
              <a:t>Thursday, Dec. 8 A Day</a:t>
            </a:r>
            <a:br>
              <a:rPr lang="en-US" dirty="0"/>
            </a:br>
            <a:r>
              <a:rPr lang="en-US" sz="2800" b="1" dirty="0">
                <a:solidFill>
                  <a:srgbClr val="FF0000"/>
                </a:solidFill>
              </a:rPr>
              <a:t>*Put your main idea HW in the submission bin!*</a:t>
            </a:r>
            <a:br>
              <a:rPr lang="en-US" dirty="0"/>
            </a:br>
            <a:r>
              <a:rPr lang="en-US" b="1" u="sng" dirty="0"/>
              <a:t>Obtained</a:t>
            </a:r>
          </a:p>
        </p:txBody>
      </p:sp>
      <p:sp>
        <p:nvSpPr>
          <p:cNvPr id="3" name="Content Placeholder 2"/>
          <p:cNvSpPr>
            <a:spLocks noGrp="1"/>
          </p:cNvSpPr>
          <p:nvPr>
            <p:ph idx="1"/>
          </p:nvPr>
        </p:nvSpPr>
        <p:spPr/>
        <p:txBody>
          <a:bodyPr/>
          <a:lstStyle/>
          <a:p>
            <a:r>
              <a:rPr lang="en-US" dirty="0"/>
              <a:t>Verb</a:t>
            </a:r>
          </a:p>
          <a:p>
            <a:r>
              <a:rPr lang="en-US" dirty="0"/>
              <a:t>To gain or get something, usually by effort</a:t>
            </a:r>
          </a:p>
          <a:p>
            <a:r>
              <a:rPr lang="en-US" dirty="0"/>
              <a:t>Synonyms: acquire, attain, procure</a:t>
            </a:r>
          </a:p>
          <a:p>
            <a:r>
              <a:rPr lang="en-US" dirty="0"/>
              <a:t>Antonyms: surrender, yield, relinquish</a:t>
            </a:r>
          </a:p>
          <a:p>
            <a:r>
              <a:rPr lang="en-US" dirty="0"/>
              <a:t>A college degree can be </a:t>
            </a:r>
            <a:r>
              <a:rPr lang="en-US" b="1" u="sng" dirty="0"/>
              <a:t>obtained</a:t>
            </a:r>
            <a:r>
              <a:rPr lang="en-US" dirty="0"/>
              <a:t> with hard work and dedication.</a:t>
            </a:r>
          </a:p>
          <a:p>
            <a:pPr marL="0" indent="0">
              <a:buNone/>
            </a:pPr>
            <a:endParaRPr lang="en-US" dirty="0"/>
          </a:p>
        </p:txBody>
      </p:sp>
    </p:spTree>
    <p:extLst>
      <p:ext uri="{BB962C8B-B14F-4D97-AF65-F5344CB8AC3E}">
        <p14:creationId xmlns:p14="http://schemas.microsoft.com/office/powerpoint/2010/main" val="2377784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Friday, Dec. 9 B Day</a:t>
            </a:r>
            <a:br>
              <a:rPr lang="en-US" dirty="0"/>
            </a:br>
            <a:r>
              <a:rPr lang="en-US" b="1" u="sng" dirty="0"/>
              <a:t>Perseverance</a:t>
            </a:r>
          </a:p>
        </p:txBody>
      </p:sp>
      <p:sp>
        <p:nvSpPr>
          <p:cNvPr id="3" name="Content Placeholder 2"/>
          <p:cNvSpPr>
            <a:spLocks noGrp="1"/>
          </p:cNvSpPr>
          <p:nvPr>
            <p:ph idx="1"/>
          </p:nvPr>
        </p:nvSpPr>
        <p:spPr/>
        <p:txBody>
          <a:bodyPr/>
          <a:lstStyle/>
          <a:p>
            <a:r>
              <a:rPr lang="en-US" dirty="0"/>
              <a:t>Verb</a:t>
            </a:r>
          </a:p>
          <a:p>
            <a:r>
              <a:rPr lang="en-US" dirty="0"/>
              <a:t>To continue doing something or trying to do something even though it is difficult</a:t>
            </a:r>
          </a:p>
          <a:p>
            <a:r>
              <a:rPr lang="en-US" dirty="0"/>
              <a:t>Synonyms: follow through, hang on, keep up</a:t>
            </a:r>
          </a:p>
          <a:p>
            <a:r>
              <a:rPr lang="en-US" dirty="0"/>
              <a:t>Antonyms: quit, falter, succumb</a:t>
            </a:r>
          </a:p>
          <a:p>
            <a:r>
              <a:rPr lang="en-US" dirty="0"/>
              <a:t>The tortoise and the hare is an excellent story </a:t>
            </a:r>
            <a:r>
              <a:rPr lang="en-US"/>
              <a:t>that shares </a:t>
            </a:r>
            <a:r>
              <a:rPr lang="en-US" dirty="0"/>
              <a:t>the </a:t>
            </a:r>
            <a:r>
              <a:rPr lang="en-US" b="1" u="sng" dirty="0"/>
              <a:t>perseverance</a:t>
            </a:r>
            <a:r>
              <a:rPr lang="en-US" dirty="0"/>
              <a:t> of the tortoise.</a:t>
            </a:r>
          </a:p>
        </p:txBody>
      </p:sp>
    </p:spTree>
    <p:extLst>
      <p:ext uri="{BB962C8B-B14F-4D97-AF65-F5344CB8AC3E}">
        <p14:creationId xmlns:p14="http://schemas.microsoft.com/office/powerpoint/2010/main" val="658053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66776"/>
            <a:ext cx="7313613" cy="868362"/>
          </a:xfrm>
        </p:spPr>
        <p:txBody>
          <a:bodyPr/>
          <a:lstStyle/>
          <a:p>
            <a:r>
              <a:rPr lang="en-US" b="1" u="sng" dirty="0"/>
              <a:t>Monday, Dec. 12 C Day Primitive</a:t>
            </a:r>
          </a:p>
        </p:txBody>
      </p:sp>
      <p:sp>
        <p:nvSpPr>
          <p:cNvPr id="3" name="Content Placeholder 2"/>
          <p:cNvSpPr>
            <a:spLocks noGrp="1"/>
          </p:cNvSpPr>
          <p:nvPr>
            <p:ph idx="1"/>
          </p:nvPr>
        </p:nvSpPr>
        <p:spPr/>
        <p:txBody>
          <a:bodyPr/>
          <a:lstStyle/>
          <a:p>
            <a:r>
              <a:rPr lang="en-US" dirty="0"/>
              <a:t>Adjective</a:t>
            </a:r>
          </a:p>
          <a:p>
            <a:r>
              <a:rPr lang="en-US" dirty="0"/>
              <a:t>Of, belonging to, or seeming to come from an early time in the past; very simple and basic</a:t>
            </a:r>
          </a:p>
          <a:p>
            <a:r>
              <a:rPr lang="en-US" dirty="0"/>
              <a:t>Synonyms: crude, rudimentary</a:t>
            </a:r>
          </a:p>
          <a:p>
            <a:r>
              <a:rPr lang="en-US" dirty="0"/>
              <a:t>Antonyms: advanced, developed, evolved</a:t>
            </a:r>
          </a:p>
          <a:p>
            <a:r>
              <a:rPr lang="en-US" dirty="0"/>
              <a:t>Many spoiled Americans would say that people living in third-world countries are living in </a:t>
            </a:r>
            <a:r>
              <a:rPr lang="en-US" b="1" u="sng" dirty="0"/>
              <a:t>primitive</a:t>
            </a:r>
            <a:r>
              <a:rPr lang="en-US" dirty="0"/>
              <a:t> conditions.</a:t>
            </a:r>
          </a:p>
        </p:txBody>
      </p:sp>
    </p:spTree>
    <p:extLst>
      <p:ext uri="{BB962C8B-B14F-4D97-AF65-F5344CB8AC3E}">
        <p14:creationId xmlns:p14="http://schemas.microsoft.com/office/powerpoint/2010/main" val="234008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November 1 C Day</a:t>
            </a:r>
            <a:br>
              <a:rPr lang="en-US" b="1" u="sng" dirty="0"/>
            </a:br>
            <a:r>
              <a:rPr lang="en-US" b="1" u="sng" dirty="0"/>
              <a:t>Catalyst:</a:t>
            </a:r>
          </a:p>
        </p:txBody>
      </p:sp>
      <p:sp>
        <p:nvSpPr>
          <p:cNvPr id="3" name="Content Placeholder 2"/>
          <p:cNvSpPr>
            <a:spLocks noGrp="1"/>
          </p:cNvSpPr>
          <p:nvPr>
            <p:ph idx="1"/>
          </p:nvPr>
        </p:nvSpPr>
        <p:spPr/>
        <p:txBody>
          <a:bodyPr/>
          <a:lstStyle/>
          <a:p>
            <a:r>
              <a:rPr lang="en-US" dirty="0"/>
              <a:t>Noun</a:t>
            </a:r>
          </a:p>
          <a:p>
            <a:r>
              <a:rPr lang="en-US" sz="2800" i="1" dirty="0"/>
              <a:t>A person or event that quickly causes change or action</a:t>
            </a:r>
          </a:p>
          <a:p>
            <a:r>
              <a:rPr lang="en-US" dirty="0"/>
              <a:t>Synonyms: incentive, motivation, stimulant</a:t>
            </a:r>
          </a:p>
          <a:p>
            <a:r>
              <a:rPr lang="en-US" dirty="0"/>
              <a:t>Antonyms: block, hindrance, deterrent</a:t>
            </a:r>
          </a:p>
          <a:p>
            <a:r>
              <a:rPr lang="en-US" dirty="0"/>
              <a:t>The death of Freddie Gray was a </a:t>
            </a:r>
            <a:r>
              <a:rPr lang="en-US" b="1" u="sng" dirty="0"/>
              <a:t>catalyst </a:t>
            </a:r>
            <a:r>
              <a:rPr lang="en-US" dirty="0"/>
              <a:t> for riots in Baltimore. </a:t>
            </a:r>
          </a:p>
          <a:p>
            <a:endParaRPr lang="en-US" dirty="0"/>
          </a:p>
        </p:txBody>
      </p:sp>
    </p:spTree>
    <p:extLst>
      <p:ext uri="{BB962C8B-B14F-4D97-AF65-F5344CB8AC3E}">
        <p14:creationId xmlns:p14="http://schemas.microsoft.com/office/powerpoint/2010/main" val="3459486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Tuesday, Dec. 13, A Day Pauper</a:t>
            </a:r>
          </a:p>
        </p:txBody>
      </p:sp>
      <p:sp>
        <p:nvSpPr>
          <p:cNvPr id="3" name="Content Placeholder 2"/>
          <p:cNvSpPr>
            <a:spLocks noGrp="1"/>
          </p:cNvSpPr>
          <p:nvPr>
            <p:ph idx="1"/>
          </p:nvPr>
        </p:nvSpPr>
        <p:spPr/>
        <p:txBody>
          <a:bodyPr/>
          <a:lstStyle/>
          <a:p>
            <a:r>
              <a:rPr lang="en-US" dirty="0"/>
              <a:t>Noun</a:t>
            </a:r>
          </a:p>
          <a:p>
            <a:r>
              <a:rPr lang="en-US" dirty="0"/>
              <a:t>A very poor person who has no money to pay for food, clothing, etc.</a:t>
            </a:r>
          </a:p>
          <a:p>
            <a:r>
              <a:rPr lang="en-US" dirty="0"/>
              <a:t>Synonyms: none</a:t>
            </a:r>
          </a:p>
          <a:p>
            <a:r>
              <a:rPr lang="en-US" dirty="0"/>
              <a:t>Antonyms: none</a:t>
            </a:r>
          </a:p>
          <a:p>
            <a:r>
              <a:rPr lang="en-US" dirty="0"/>
              <a:t>My grandfather prefers to live like a </a:t>
            </a:r>
            <a:r>
              <a:rPr lang="en-US" b="1" u="sng" dirty="0"/>
              <a:t>pauper</a:t>
            </a:r>
            <a:r>
              <a:rPr lang="en-US" dirty="0"/>
              <a:t> so that he is able to save the rest of his large retirement.</a:t>
            </a:r>
          </a:p>
        </p:txBody>
      </p:sp>
    </p:spTree>
    <p:extLst>
      <p:ext uri="{BB962C8B-B14F-4D97-AF65-F5344CB8AC3E}">
        <p14:creationId xmlns:p14="http://schemas.microsoft.com/office/powerpoint/2010/main" val="4156093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https://www.youtube.com/watch?annotation_id=annotation_761910&amp;feature=iv&amp;list=PL4F74216B0F540E49&amp;src_vid=yknIZsvQjG4&amp;v=ygU3F1ho3gg</a:t>
            </a:r>
            <a:endParaRPr lang="en-US" dirty="0"/>
          </a:p>
          <a:p>
            <a:endParaRPr lang="en-US" dirty="0"/>
          </a:p>
        </p:txBody>
      </p:sp>
    </p:spTree>
    <p:extLst>
      <p:ext uri="{BB962C8B-B14F-4D97-AF65-F5344CB8AC3E}">
        <p14:creationId xmlns:p14="http://schemas.microsoft.com/office/powerpoint/2010/main" val="10592633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089" y="937419"/>
            <a:ext cx="7313613" cy="868362"/>
          </a:xfrm>
        </p:spPr>
        <p:txBody>
          <a:bodyPr/>
          <a:lstStyle/>
          <a:p>
            <a:r>
              <a:rPr lang="en-US" b="1" u="sng" dirty="0"/>
              <a:t>Wed. December 14, B Day</a:t>
            </a:r>
            <a:br>
              <a:rPr lang="en-US" b="1" u="sng" dirty="0"/>
            </a:br>
            <a:r>
              <a:rPr lang="en-US" b="1" u="sng" dirty="0"/>
              <a:t>Provisions</a:t>
            </a:r>
          </a:p>
        </p:txBody>
      </p:sp>
      <p:sp>
        <p:nvSpPr>
          <p:cNvPr id="3" name="Content Placeholder 2"/>
          <p:cNvSpPr>
            <a:spLocks noGrp="1"/>
          </p:cNvSpPr>
          <p:nvPr>
            <p:ph idx="1"/>
          </p:nvPr>
        </p:nvSpPr>
        <p:spPr/>
        <p:txBody>
          <a:bodyPr/>
          <a:lstStyle/>
          <a:p>
            <a:r>
              <a:rPr lang="en-US" dirty="0"/>
              <a:t>Noun</a:t>
            </a:r>
          </a:p>
          <a:p>
            <a:r>
              <a:rPr lang="en-US" dirty="0"/>
              <a:t>A supply of food and other things that are needed</a:t>
            </a:r>
          </a:p>
          <a:p>
            <a:r>
              <a:rPr lang="en-US" dirty="0"/>
              <a:t>Synonyms: fare, foodstuffs, victuals, vittles</a:t>
            </a:r>
          </a:p>
          <a:p>
            <a:r>
              <a:rPr lang="en-US" dirty="0"/>
              <a:t>Antonyms: poison, toxin, venom</a:t>
            </a:r>
          </a:p>
          <a:p>
            <a:r>
              <a:rPr lang="en-US" dirty="0"/>
              <a:t>I go to the grocery store once a week to purchase </a:t>
            </a:r>
            <a:r>
              <a:rPr lang="en-US" b="1" u="sng" dirty="0"/>
              <a:t>provisions</a:t>
            </a:r>
            <a:r>
              <a:rPr lang="en-US" dirty="0"/>
              <a:t>.</a:t>
            </a:r>
          </a:p>
        </p:txBody>
      </p:sp>
    </p:spTree>
    <p:extLst>
      <p:ext uri="{BB962C8B-B14F-4D97-AF65-F5344CB8AC3E}">
        <p14:creationId xmlns:p14="http://schemas.microsoft.com/office/powerpoint/2010/main" val="19309785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Thursday, Dec. 15 C Day Remorseful</a:t>
            </a:r>
          </a:p>
        </p:txBody>
      </p:sp>
      <p:sp>
        <p:nvSpPr>
          <p:cNvPr id="3" name="Content Placeholder 2"/>
          <p:cNvSpPr>
            <a:spLocks noGrp="1"/>
          </p:cNvSpPr>
          <p:nvPr>
            <p:ph idx="1"/>
          </p:nvPr>
        </p:nvSpPr>
        <p:spPr/>
        <p:txBody>
          <a:bodyPr/>
          <a:lstStyle/>
          <a:p>
            <a:r>
              <a:rPr lang="en-US" dirty="0"/>
              <a:t>Adjective</a:t>
            </a:r>
          </a:p>
          <a:p>
            <a:r>
              <a:rPr lang="en-US" dirty="0"/>
              <a:t>Motivated or sparked by a feeling of being sorry for doing something bad or wrong in the past</a:t>
            </a:r>
          </a:p>
          <a:p>
            <a:r>
              <a:rPr lang="en-US" dirty="0"/>
              <a:t>Synonyms: regretful, repentant, apologetic</a:t>
            </a:r>
          </a:p>
          <a:p>
            <a:r>
              <a:rPr lang="en-US" dirty="0"/>
              <a:t>Antonyms: compassionless, cruel, shameless</a:t>
            </a:r>
          </a:p>
          <a:p>
            <a:r>
              <a:rPr lang="en-US" dirty="0"/>
              <a:t>Anna was very </a:t>
            </a:r>
            <a:r>
              <a:rPr lang="en-US" b="1" u="sng" dirty="0"/>
              <a:t>remorseful</a:t>
            </a:r>
            <a:r>
              <a:rPr lang="en-US" dirty="0"/>
              <a:t> when she realized her drunk driving had injured half a dozen people.</a:t>
            </a:r>
          </a:p>
        </p:txBody>
      </p:sp>
    </p:spTree>
    <p:extLst>
      <p:ext uri="{BB962C8B-B14F-4D97-AF65-F5344CB8AC3E}">
        <p14:creationId xmlns:p14="http://schemas.microsoft.com/office/powerpoint/2010/main" val="25281272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Monday, Dec. 19 B Day Solemn</a:t>
            </a:r>
          </a:p>
        </p:txBody>
      </p:sp>
      <p:sp>
        <p:nvSpPr>
          <p:cNvPr id="3" name="Content Placeholder 2"/>
          <p:cNvSpPr>
            <a:spLocks noGrp="1"/>
          </p:cNvSpPr>
          <p:nvPr>
            <p:ph idx="1"/>
          </p:nvPr>
        </p:nvSpPr>
        <p:spPr/>
        <p:txBody>
          <a:bodyPr/>
          <a:lstStyle/>
          <a:p>
            <a:r>
              <a:rPr lang="en-US" dirty="0"/>
              <a:t>Adjective</a:t>
            </a:r>
          </a:p>
          <a:p>
            <a:r>
              <a:rPr lang="en-US" dirty="0"/>
              <a:t>Very serious or formal in manner, behavior, or expression</a:t>
            </a:r>
          </a:p>
          <a:p>
            <a:r>
              <a:rPr lang="en-US" dirty="0"/>
              <a:t>Synonyms: humorless, sedate, severe</a:t>
            </a:r>
          </a:p>
          <a:p>
            <a:r>
              <a:rPr lang="en-US" dirty="0"/>
              <a:t>Antonyms: goofy, silly, undignified</a:t>
            </a:r>
          </a:p>
          <a:p>
            <a:r>
              <a:rPr lang="en-US" dirty="0"/>
              <a:t>Marriage vows have a </a:t>
            </a:r>
            <a:r>
              <a:rPr lang="en-US" b="1" u="sng" dirty="0"/>
              <a:t>solemn</a:t>
            </a:r>
            <a:r>
              <a:rPr lang="en-US" dirty="0"/>
              <a:t> tone because of the seriousness of the promised commitment. </a:t>
            </a:r>
          </a:p>
        </p:txBody>
      </p:sp>
    </p:spTree>
    <p:extLst>
      <p:ext uri="{BB962C8B-B14F-4D97-AF65-F5344CB8AC3E}">
        <p14:creationId xmlns:p14="http://schemas.microsoft.com/office/powerpoint/2010/main" val="1367021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Tuesday, Dec. 20, C Day Somber</a:t>
            </a:r>
          </a:p>
        </p:txBody>
      </p:sp>
      <p:sp>
        <p:nvSpPr>
          <p:cNvPr id="3" name="Content Placeholder 2"/>
          <p:cNvSpPr>
            <a:spLocks noGrp="1"/>
          </p:cNvSpPr>
          <p:nvPr>
            <p:ph idx="1"/>
          </p:nvPr>
        </p:nvSpPr>
        <p:spPr/>
        <p:txBody>
          <a:bodyPr/>
          <a:lstStyle/>
          <a:p>
            <a:r>
              <a:rPr lang="en-US" dirty="0"/>
              <a:t>Adjective</a:t>
            </a:r>
          </a:p>
          <a:p>
            <a:r>
              <a:rPr lang="en-US" dirty="0"/>
              <a:t>Very sad and serious</a:t>
            </a:r>
          </a:p>
          <a:p>
            <a:r>
              <a:rPr lang="en-US" dirty="0"/>
              <a:t>Synonyms: depressing, sullen, dreary</a:t>
            </a:r>
          </a:p>
          <a:p>
            <a:r>
              <a:rPr lang="en-US" dirty="0"/>
              <a:t>Antonyms: cheerful, comforting, festive</a:t>
            </a:r>
          </a:p>
          <a:p>
            <a:r>
              <a:rPr lang="en-US" dirty="0"/>
              <a:t>The mood at the governor’s funeral was </a:t>
            </a:r>
            <a:r>
              <a:rPr lang="en-US" b="1" u="sng" dirty="0"/>
              <a:t>somber</a:t>
            </a:r>
            <a:r>
              <a:rPr lang="en-US" dirty="0"/>
              <a:t> and serious. </a:t>
            </a:r>
          </a:p>
        </p:txBody>
      </p:sp>
    </p:spTree>
    <p:extLst>
      <p:ext uri="{BB962C8B-B14F-4D97-AF65-F5344CB8AC3E}">
        <p14:creationId xmlns:p14="http://schemas.microsoft.com/office/powerpoint/2010/main" val="1585750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Wed., December 21 A Day Squadron</a:t>
            </a:r>
          </a:p>
        </p:txBody>
      </p:sp>
      <p:sp>
        <p:nvSpPr>
          <p:cNvPr id="3" name="Content Placeholder 2"/>
          <p:cNvSpPr>
            <a:spLocks noGrp="1"/>
          </p:cNvSpPr>
          <p:nvPr>
            <p:ph idx="1"/>
          </p:nvPr>
        </p:nvSpPr>
        <p:spPr/>
        <p:txBody>
          <a:bodyPr/>
          <a:lstStyle/>
          <a:p>
            <a:r>
              <a:rPr lang="en-US" dirty="0"/>
              <a:t>Noun</a:t>
            </a:r>
          </a:p>
          <a:p>
            <a:r>
              <a:rPr lang="en-US" dirty="0"/>
              <a:t>A military unit consisting of soldiers, ships, or aircraft</a:t>
            </a:r>
          </a:p>
          <a:p>
            <a:r>
              <a:rPr lang="en-US" dirty="0"/>
              <a:t>Synonyms: none</a:t>
            </a:r>
          </a:p>
          <a:p>
            <a:r>
              <a:rPr lang="en-US" dirty="0"/>
              <a:t>Antonyms: none</a:t>
            </a:r>
          </a:p>
          <a:p>
            <a:r>
              <a:rPr lang="en-US" dirty="0"/>
              <a:t>John’s </a:t>
            </a:r>
            <a:r>
              <a:rPr lang="en-US" b="1" u="sng" dirty="0"/>
              <a:t>squadron</a:t>
            </a:r>
            <a:r>
              <a:rPr lang="en-US" dirty="0"/>
              <a:t> was ambushed during the second month of the war and all but one were killed.</a:t>
            </a:r>
          </a:p>
        </p:txBody>
      </p:sp>
    </p:spTree>
    <p:extLst>
      <p:ext uri="{BB962C8B-B14F-4D97-AF65-F5344CB8AC3E}">
        <p14:creationId xmlns:p14="http://schemas.microsoft.com/office/powerpoint/2010/main" val="31671553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66776"/>
            <a:ext cx="7313613" cy="868362"/>
          </a:xfrm>
        </p:spPr>
        <p:txBody>
          <a:bodyPr/>
          <a:lstStyle/>
          <a:p>
            <a:r>
              <a:rPr lang="en-US" b="1" u="sng" dirty="0"/>
              <a:t>Welcome to 2017!</a:t>
            </a:r>
            <a:br>
              <a:rPr lang="en-US" b="1" u="sng" dirty="0"/>
            </a:br>
            <a:r>
              <a:rPr lang="en-US" b="1" u="sng" dirty="0"/>
              <a:t>Tues. Jan. 3 B Day </a:t>
            </a:r>
            <a:br>
              <a:rPr lang="en-US" b="1" u="sng" dirty="0"/>
            </a:br>
            <a:r>
              <a:rPr lang="en-US" b="1" u="sng" dirty="0"/>
              <a:t>Stark</a:t>
            </a:r>
          </a:p>
        </p:txBody>
      </p:sp>
      <p:sp>
        <p:nvSpPr>
          <p:cNvPr id="3" name="Content Placeholder 2"/>
          <p:cNvSpPr>
            <a:spLocks noGrp="1"/>
          </p:cNvSpPr>
          <p:nvPr>
            <p:ph idx="1"/>
          </p:nvPr>
        </p:nvSpPr>
        <p:spPr/>
        <p:txBody>
          <a:bodyPr/>
          <a:lstStyle/>
          <a:p>
            <a:r>
              <a:rPr lang="en-US" dirty="0"/>
              <a:t>Adjective</a:t>
            </a:r>
          </a:p>
          <a:p>
            <a:r>
              <a:rPr lang="en-US" dirty="0"/>
              <a:t>Having a very plain and often cold or empty appearance</a:t>
            </a:r>
          </a:p>
          <a:p>
            <a:r>
              <a:rPr lang="en-US" dirty="0"/>
              <a:t>Synonyms: bare, empty, void</a:t>
            </a:r>
          </a:p>
          <a:p>
            <a:r>
              <a:rPr lang="en-US" dirty="0"/>
              <a:t>Antonyms: complete, overflowing, teeming</a:t>
            </a:r>
          </a:p>
          <a:p>
            <a:r>
              <a:rPr lang="en-US" dirty="0"/>
              <a:t>The doctor’s office makes me uncomfortable due to its </a:t>
            </a:r>
            <a:r>
              <a:rPr lang="en-US" b="1" u="sng" dirty="0"/>
              <a:t>stark</a:t>
            </a:r>
            <a:r>
              <a:rPr lang="en-US" dirty="0"/>
              <a:t> and unwelcoming appearance.</a:t>
            </a:r>
          </a:p>
        </p:txBody>
      </p:sp>
    </p:spTree>
    <p:extLst>
      <p:ext uri="{BB962C8B-B14F-4D97-AF65-F5344CB8AC3E}">
        <p14:creationId xmlns:p14="http://schemas.microsoft.com/office/powerpoint/2010/main" val="8710451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Wed, Jan. 4 C Day</a:t>
            </a:r>
            <a:br>
              <a:rPr lang="en-US" b="1" u="sng" dirty="0"/>
            </a:br>
            <a:r>
              <a:rPr lang="en-US" b="1" i="1" u="sng" dirty="0">
                <a:solidFill>
                  <a:srgbClr val="FF0000"/>
                </a:solidFill>
              </a:rPr>
              <a:t>Turn in your Ch10 Summary</a:t>
            </a:r>
            <a:br>
              <a:rPr lang="en-US" b="1" u="sng" dirty="0"/>
            </a:br>
            <a:r>
              <a:rPr lang="en-US" b="1" u="sng" dirty="0"/>
              <a:t>Stout</a:t>
            </a:r>
          </a:p>
        </p:txBody>
      </p:sp>
      <p:sp>
        <p:nvSpPr>
          <p:cNvPr id="3" name="Content Placeholder 2"/>
          <p:cNvSpPr>
            <a:spLocks noGrp="1"/>
          </p:cNvSpPr>
          <p:nvPr>
            <p:ph idx="1"/>
          </p:nvPr>
        </p:nvSpPr>
        <p:spPr/>
        <p:txBody>
          <a:bodyPr/>
          <a:lstStyle/>
          <a:p>
            <a:r>
              <a:rPr lang="en-US" dirty="0"/>
              <a:t>Adjective</a:t>
            </a:r>
          </a:p>
          <a:p>
            <a:r>
              <a:rPr lang="en-US" dirty="0"/>
              <a:t>Having a large wide body; thick and strong</a:t>
            </a:r>
          </a:p>
          <a:p>
            <a:r>
              <a:rPr lang="en-US" dirty="0"/>
              <a:t>Synonyms: stocky, burly, broad</a:t>
            </a:r>
          </a:p>
          <a:p>
            <a:r>
              <a:rPr lang="en-US" dirty="0"/>
              <a:t>Antonyms: delicate, spindly</a:t>
            </a:r>
          </a:p>
          <a:p>
            <a:r>
              <a:rPr lang="en-US" dirty="0"/>
              <a:t>New Jersey Governor Christie’s </a:t>
            </a:r>
            <a:r>
              <a:rPr lang="en-US" b="1" u="sng" dirty="0"/>
              <a:t>stout</a:t>
            </a:r>
            <a:r>
              <a:rPr lang="en-US" dirty="0"/>
              <a:t> appearance often earns him both criticism and respect as a man with a bold personality.</a:t>
            </a:r>
          </a:p>
        </p:txBody>
      </p:sp>
    </p:spTree>
    <p:extLst>
      <p:ext uri="{BB962C8B-B14F-4D97-AF65-F5344CB8AC3E}">
        <p14:creationId xmlns:p14="http://schemas.microsoft.com/office/powerpoint/2010/main" val="37608798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Drone Groups</a:t>
            </a:r>
          </a:p>
        </p:txBody>
      </p:sp>
      <p:graphicFrame>
        <p:nvGraphicFramePr>
          <p:cNvPr id="5" name="Table 4"/>
          <p:cNvGraphicFramePr>
            <a:graphicFrameLocks noGrp="1"/>
          </p:cNvGraphicFramePr>
          <p:nvPr>
            <p:extLst>
              <p:ext uri="{D42A27DB-BD31-4B8C-83A1-F6EECF244321}">
                <p14:modId xmlns:p14="http://schemas.microsoft.com/office/powerpoint/2010/main" val="4014280557"/>
              </p:ext>
            </p:extLst>
          </p:nvPr>
        </p:nvGraphicFramePr>
        <p:xfrm>
          <a:off x="756356" y="1634067"/>
          <a:ext cx="7981245" cy="4010376"/>
        </p:xfrm>
        <a:graphic>
          <a:graphicData uri="http://schemas.openxmlformats.org/drawingml/2006/table">
            <a:tbl>
              <a:tblPr firstRow="1" bandRow="1">
                <a:tableStyleId>{5C22544A-7EE6-4342-B048-85BDC9FD1C3A}</a:tableStyleId>
              </a:tblPr>
              <a:tblGrid>
                <a:gridCol w="1596249">
                  <a:extLst>
                    <a:ext uri="{9D8B030D-6E8A-4147-A177-3AD203B41FA5}">
                      <a16:colId xmlns:a16="http://schemas.microsoft.com/office/drawing/2014/main" val="3156965414"/>
                    </a:ext>
                  </a:extLst>
                </a:gridCol>
                <a:gridCol w="1596249">
                  <a:extLst>
                    <a:ext uri="{9D8B030D-6E8A-4147-A177-3AD203B41FA5}">
                      <a16:colId xmlns:a16="http://schemas.microsoft.com/office/drawing/2014/main" val="3047302736"/>
                    </a:ext>
                  </a:extLst>
                </a:gridCol>
                <a:gridCol w="1596249">
                  <a:extLst>
                    <a:ext uri="{9D8B030D-6E8A-4147-A177-3AD203B41FA5}">
                      <a16:colId xmlns:a16="http://schemas.microsoft.com/office/drawing/2014/main" val="2506057522"/>
                    </a:ext>
                  </a:extLst>
                </a:gridCol>
                <a:gridCol w="1596249">
                  <a:extLst>
                    <a:ext uri="{9D8B030D-6E8A-4147-A177-3AD203B41FA5}">
                      <a16:colId xmlns:a16="http://schemas.microsoft.com/office/drawing/2014/main" val="1649266807"/>
                    </a:ext>
                  </a:extLst>
                </a:gridCol>
                <a:gridCol w="1596249">
                  <a:extLst>
                    <a:ext uri="{9D8B030D-6E8A-4147-A177-3AD203B41FA5}">
                      <a16:colId xmlns:a16="http://schemas.microsoft.com/office/drawing/2014/main" val="4029728467"/>
                    </a:ext>
                  </a:extLst>
                </a:gridCol>
              </a:tblGrid>
              <a:tr h="668396">
                <a:tc gridSpan="5">
                  <a:txBody>
                    <a:bodyPr/>
                    <a:lstStyle/>
                    <a:p>
                      <a:r>
                        <a:rPr lang="en-US" dirty="0"/>
                        <a:t>Group</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83117505"/>
                  </a:ext>
                </a:extLst>
              </a:tr>
              <a:tr h="668396">
                <a:tc>
                  <a:txBody>
                    <a:bodyPr/>
                    <a:lstStyle/>
                    <a:p>
                      <a:r>
                        <a:rPr lang="en-US" dirty="0"/>
                        <a:t>One</a:t>
                      </a:r>
                    </a:p>
                  </a:txBody>
                  <a:tcPr/>
                </a:tc>
                <a:tc>
                  <a:txBody>
                    <a:bodyPr/>
                    <a:lstStyle/>
                    <a:p>
                      <a:r>
                        <a:rPr lang="en-US" dirty="0"/>
                        <a:t>Alexis</a:t>
                      </a:r>
                    </a:p>
                  </a:txBody>
                  <a:tcPr/>
                </a:tc>
                <a:tc>
                  <a:txBody>
                    <a:bodyPr/>
                    <a:lstStyle/>
                    <a:p>
                      <a:r>
                        <a:rPr lang="en-US" dirty="0"/>
                        <a:t>Malachi</a:t>
                      </a:r>
                    </a:p>
                  </a:txBody>
                  <a:tcPr/>
                </a:tc>
                <a:tc>
                  <a:txBody>
                    <a:bodyPr/>
                    <a:lstStyle/>
                    <a:p>
                      <a:r>
                        <a:rPr lang="en-US" dirty="0" err="1"/>
                        <a:t>Kylea</a:t>
                      </a:r>
                      <a:endParaRPr lang="en-US" dirty="0"/>
                    </a:p>
                  </a:txBody>
                  <a:tcPr/>
                </a:tc>
                <a:tc>
                  <a:txBody>
                    <a:bodyPr/>
                    <a:lstStyle/>
                    <a:p>
                      <a:r>
                        <a:rPr lang="en-US" dirty="0"/>
                        <a:t>Jasmine</a:t>
                      </a:r>
                    </a:p>
                  </a:txBody>
                  <a:tcPr/>
                </a:tc>
                <a:extLst>
                  <a:ext uri="{0D108BD9-81ED-4DB2-BD59-A6C34878D82A}">
                    <a16:rowId xmlns:a16="http://schemas.microsoft.com/office/drawing/2014/main" val="275835013"/>
                  </a:ext>
                </a:extLst>
              </a:tr>
              <a:tr h="668396">
                <a:tc>
                  <a:txBody>
                    <a:bodyPr/>
                    <a:lstStyle/>
                    <a:p>
                      <a:r>
                        <a:rPr lang="en-US" dirty="0"/>
                        <a:t>Two</a:t>
                      </a:r>
                    </a:p>
                  </a:txBody>
                  <a:tcPr/>
                </a:tc>
                <a:tc>
                  <a:txBody>
                    <a:bodyPr/>
                    <a:lstStyle/>
                    <a:p>
                      <a:r>
                        <a:rPr lang="en-US" dirty="0"/>
                        <a:t>Zachary</a:t>
                      </a:r>
                    </a:p>
                  </a:txBody>
                  <a:tcPr/>
                </a:tc>
                <a:tc>
                  <a:txBody>
                    <a:bodyPr/>
                    <a:lstStyle/>
                    <a:p>
                      <a:r>
                        <a:rPr lang="en-US" dirty="0"/>
                        <a:t>David</a:t>
                      </a:r>
                    </a:p>
                  </a:txBody>
                  <a:tcPr/>
                </a:tc>
                <a:tc>
                  <a:txBody>
                    <a:bodyPr/>
                    <a:lstStyle/>
                    <a:p>
                      <a:r>
                        <a:rPr lang="en-US" dirty="0"/>
                        <a:t>Cody</a:t>
                      </a:r>
                    </a:p>
                  </a:txBody>
                  <a:tcPr/>
                </a:tc>
                <a:tc>
                  <a:txBody>
                    <a:bodyPr/>
                    <a:lstStyle/>
                    <a:p>
                      <a:r>
                        <a:rPr lang="en-US" dirty="0"/>
                        <a:t>Jaheim</a:t>
                      </a:r>
                    </a:p>
                  </a:txBody>
                  <a:tcPr/>
                </a:tc>
                <a:extLst>
                  <a:ext uri="{0D108BD9-81ED-4DB2-BD59-A6C34878D82A}">
                    <a16:rowId xmlns:a16="http://schemas.microsoft.com/office/drawing/2014/main" val="3752418243"/>
                  </a:ext>
                </a:extLst>
              </a:tr>
              <a:tr h="668396">
                <a:tc>
                  <a:txBody>
                    <a:bodyPr/>
                    <a:lstStyle/>
                    <a:p>
                      <a:r>
                        <a:rPr lang="en-US" dirty="0"/>
                        <a:t>Three</a:t>
                      </a:r>
                    </a:p>
                  </a:txBody>
                  <a:tcPr/>
                </a:tc>
                <a:tc>
                  <a:txBody>
                    <a:bodyPr/>
                    <a:lstStyle/>
                    <a:p>
                      <a:r>
                        <a:rPr lang="en-US" dirty="0" err="1"/>
                        <a:t>A’Myria</a:t>
                      </a:r>
                      <a:endParaRPr lang="en-US" dirty="0"/>
                    </a:p>
                  </a:txBody>
                  <a:tcPr/>
                </a:tc>
                <a:tc>
                  <a:txBody>
                    <a:bodyPr/>
                    <a:lstStyle/>
                    <a:p>
                      <a:r>
                        <a:rPr lang="en-US" dirty="0"/>
                        <a:t>Jani</a:t>
                      </a:r>
                    </a:p>
                  </a:txBody>
                  <a:tcPr/>
                </a:tc>
                <a:tc>
                  <a:txBody>
                    <a:bodyPr/>
                    <a:lstStyle/>
                    <a:p>
                      <a:r>
                        <a:rPr lang="en-US" dirty="0"/>
                        <a:t>Amethyst </a:t>
                      </a:r>
                    </a:p>
                  </a:txBody>
                  <a:tcPr/>
                </a:tc>
                <a:tc>
                  <a:txBody>
                    <a:bodyPr/>
                    <a:lstStyle/>
                    <a:p>
                      <a:r>
                        <a:rPr lang="en-US" dirty="0"/>
                        <a:t>Jonathon</a:t>
                      </a:r>
                    </a:p>
                  </a:txBody>
                  <a:tcPr/>
                </a:tc>
                <a:extLst>
                  <a:ext uri="{0D108BD9-81ED-4DB2-BD59-A6C34878D82A}">
                    <a16:rowId xmlns:a16="http://schemas.microsoft.com/office/drawing/2014/main" val="1940382601"/>
                  </a:ext>
                </a:extLst>
              </a:tr>
              <a:tr h="668396">
                <a:tc>
                  <a:txBody>
                    <a:bodyPr/>
                    <a:lstStyle/>
                    <a:p>
                      <a:r>
                        <a:rPr lang="en-US" dirty="0"/>
                        <a:t>Four</a:t>
                      </a:r>
                    </a:p>
                  </a:txBody>
                  <a:tcPr/>
                </a:tc>
                <a:tc>
                  <a:txBody>
                    <a:bodyPr/>
                    <a:lstStyle/>
                    <a:p>
                      <a:r>
                        <a:rPr lang="en-US" dirty="0"/>
                        <a:t>Kayley</a:t>
                      </a:r>
                    </a:p>
                  </a:txBody>
                  <a:tcPr/>
                </a:tc>
                <a:tc>
                  <a:txBody>
                    <a:bodyPr/>
                    <a:lstStyle/>
                    <a:p>
                      <a:r>
                        <a:rPr lang="en-US" dirty="0"/>
                        <a:t>Ben</a:t>
                      </a:r>
                    </a:p>
                  </a:txBody>
                  <a:tcPr/>
                </a:tc>
                <a:tc>
                  <a:txBody>
                    <a:bodyPr/>
                    <a:lstStyle/>
                    <a:p>
                      <a:r>
                        <a:rPr lang="en-US" dirty="0"/>
                        <a:t>Michael</a:t>
                      </a:r>
                    </a:p>
                  </a:txBody>
                  <a:tcPr/>
                </a:tc>
                <a:tc>
                  <a:txBody>
                    <a:bodyPr/>
                    <a:lstStyle/>
                    <a:p>
                      <a:r>
                        <a:rPr lang="en-US" dirty="0"/>
                        <a:t>Hunter</a:t>
                      </a:r>
                    </a:p>
                  </a:txBody>
                  <a:tcPr/>
                </a:tc>
                <a:extLst>
                  <a:ext uri="{0D108BD9-81ED-4DB2-BD59-A6C34878D82A}">
                    <a16:rowId xmlns:a16="http://schemas.microsoft.com/office/drawing/2014/main" val="914596626"/>
                  </a:ext>
                </a:extLst>
              </a:tr>
              <a:tr h="668396">
                <a:tc>
                  <a:txBody>
                    <a:bodyPr/>
                    <a:lstStyle/>
                    <a:p>
                      <a:r>
                        <a:rPr lang="en-US" dirty="0"/>
                        <a:t>Five</a:t>
                      </a:r>
                    </a:p>
                  </a:txBody>
                  <a:tcPr/>
                </a:tc>
                <a:tc>
                  <a:txBody>
                    <a:bodyPr/>
                    <a:lstStyle/>
                    <a:p>
                      <a:r>
                        <a:rPr lang="en-US" dirty="0" err="1"/>
                        <a:t>Abreanna</a:t>
                      </a:r>
                      <a:endParaRPr lang="en-US" dirty="0"/>
                    </a:p>
                  </a:txBody>
                  <a:tcPr/>
                </a:tc>
                <a:tc>
                  <a:txBody>
                    <a:bodyPr/>
                    <a:lstStyle/>
                    <a:p>
                      <a:r>
                        <a:rPr lang="en-US" dirty="0"/>
                        <a:t>Kayla</a:t>
                      </a:r>
                    </a:p>
                  </a:txBody>
                  <a:tcPr/>
                </a:tc>
                <a:tc>
                  <a:txBody>
                    <a:bodyPr/>
                    <a:lstStyle/>
                    <a:p>
                      <a:r>
                        <a:rPr lang="en-US" dirty="0"/>
                        <a:t>Abby</a:t>
                      </a:r>
                    </a:p>
                  </a:txBody>
                  <a:tcPr/>
                </a:tc>
                <a:tc>
                  <a:txBody>
                    <a:bodyPr/>
                    <a:lstStyle/>
                    <a:p>
                      <a:endParaRPr lang="en-US" dirty="0"/>
                    </a:p>
                  </a:txBody>
                  <a:tcPr/>
                </a:tc>
                <a:extLst>
                  <a:ext uri="{0D108BD9-81ED-4DB2-BD59-A6C34878D82A}">
                    <a16:rowId xmlns:a16="http://schemas.microsoft.com/office/drawing/2014/main" val="1017215578"/>
                  </a:ext>
                </a:extLst>
              </a:tr>
            </a:tbl>
          </a:graphicData>
        </a:graphic>
      </p:graphicFrame>
    </p:spTree>
    <p:extLst>
      <p:ext uri="{BB962C8B-B14F-4D97-AF65-F5344CB8AC3E}">
        <p14:creationId xmlns:p14="http://schemas.microsoft.com/office/powerpoint/2010/main" val="1581986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Nov. 2, A Day</a:t>
            </a:r>
            <a:br>
              <a:rPr lang="en-US" b="1" u="sng" dirty="0"/>
            </a:br>
            <a:r>
              <a:rPr lang="en-US" b="1" u="sng" dirty="0"/>
              <a:t>Downtrodden</a:t>
            </a:r>
          </a:p>
        </p:txBody>
      </p:sp>
      <p:sp>
        <p:nvSpPr>
          <p:cNvPr id="3" name="Content Placeholder 2"/>
          <p:cNvSpPr>
            <a:spLocks noGrp="1"/>
          </p:cNvSpPr>
          <p:nvPr>
            <p:ph idx="1"/>
          </p:nvPr>
        </p:nvSpPr>
        <p:spPr/>
        <p:txBody>
          <a:bodyPr/>
          <a:lstStyle/>
          <a:p>
            <a:r>
              <a:rPr lang="en-US" dirty="0"/>
              <a:t>Adjective</a:t>
            </a:r>
          </a:p>
          <a:p>
            <a:r>
              <a:rPr lang="en-US" dirty="0"/>
              <a:t>Without hope because of being treated badly by powerful people, governments, etc.</a:t>
            </a:r>
          </a:p>
          <a:p>
            <a:r>
              <a:rPr lang="en-US" dirty="0"/>
              <a:t>Synonyms: oppressed, persecuted, distressed</a:t>
            </a:r>
          </a:p>
          <a:p>
            <a:r>
              <a:rPr lang="en-US" dirty="0"/>
              <a:t>Antonyms: respected, satisfied</a:t>
            </a:r>
          </a:p>
          <a:p>
            <a:r>
              <a:rPr lang="en-US" dirty="0"/>
              <a:t>The war was supposed to liberate the </a:t>
            </a:r>
            <a:r>
              <a:rPr lang="en-US" b="1" u="sng" dirty="0"/>
              <a:t>downtrodden</a:t>
            </a:r>
            <a:r>
              <a:rPr lang="en-US" dirty="0"/>
              <a:t> citizens of the nation.</a:t>
            </a:r>
          </a:p>
          <a:p>
            <a:endParaRPr lang="en-US" dirty="0"/>
          </a:p>
        </p:txBody>
      </p:sp>
    </p:spTree>
    <p:extLst>
      <p:ext uri="{BB962C8B-B14F-4D97-AF65-F5344CB8AC3E}">
        <p14:creationId xmlns:p14="http://schemas.microsoft.com/office/powerpoint/2010/main" val="24184108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Drone Groups</a:t>
            </a:r>
          </a:p>
        </p:txBody>
      </p:sp>
      <p:graphicFrame>
        <p:nvGraphicFramePr>
          <p:cNvPr id="5" name="Table 4"/>
          <p:cNvGraphicFramePr>
            <a:graphicFrameLocks noGrp="1"/>
          </p:cNvGraphicFramePr>
          <p:nvPr>
            <p:extLst>
              <p:ext uri="{D42A27DB-BD31-4B8C-83A1-F6EECF244321}">
                <p14:modId xmlns:p14="http://schemas.microsoft.com/office/powerpoint/2010/main" val="1347892097"/>
              </p:ext>
            </p:extLst>
          </p:nvPr>
        </p:nvGraphicFramePr>
        <p:xfrm>
          <a:off x="756356" y="1634067"/>
          <a:ext cx="7981245" cy="4010376"/>
        </p:xfrm>
        <a:graphic>
          <a:graphicData uri="http://schemas.openxmlformats.org/drawingml/2006/table">
            <a:tbl>
              <a:tblPr firstRow="1" bandRow="1">
                <a:tableStyleId>{5C22544A-7EE6-4342-B048-85BDC9FD1C3A}</a:tableStyleId>
              </a:tblPr>
              <a:tblGrid>
                <a:gridCol w="1596249">
                  <a:extLst>
                    <a:ext uri="{9D8B030D-6E8A-4147-A177-3AD203B41FA5}">
                      <a16:colId xmlns:a16="http://schemas.microsoft.com/office/drawing/2014/main" val="3156965414"/>
                    </a:ext>
                  </a:extLst>
                </a:gridCol>
                <a:gridCol w="1596249">
                  <a:extLst>
                    <a:ext uri="{9D8B030D-6E8A-4147-A177-3AD203B41FA5}">
                      <a16:colId xmlns:a16="http://schemas.microsoft.com/office/drawing/2014/main" val="3047302736"/>
                    </a:ext>
                  </a:extLst>
                </a:gridCol>
                <a:gridCol w="1596249">
                  <a:extLst>
                    <a:ext uri="{9D8B030D-6E8A-4147-A177-3AD203B41FA5}">
                      <a16:colId xmlns:a16="http://schemas.microsoft.com/office/drawing/2014/main" val="2506057522"/>
                    </a:ext>
                  </a:extLst>
                </a:gridCol>
                <a:gridCol w="1596249">
                  <a:extLst>
                    <a:ext uri="{9D8B030D-6E8A-4147-A177-3AD203B41FA5}">
                      <a16:colId xmlns:a16="http://schemas.microsoft.com/office/drawing/2014/main" val="1649266807"/>
                    </a:ext>
                  </a:extLst>
                </a:gridCol>
                <a:gridCol w="1596249">
                  <a:extLst>
                    <a:ext uri="{9D8B030D-6E8A-4147-A177-3AD203B41FA5}">
                      <a16:colId xmlns:a16="http://schemas.microsoft.com/office/drawing/2014/main" val="4029728467"/>
                    </a:ext>
                  </a:extLst>
                </a:gridCol>
              </a:tblGrid>
              <a:tr h="668396">
                <a:tc gridSpan="5">
                  <a:txBody>
                    <a:bodyPr/>
                    <a:lstStyle/>
                    <a:p>
                      <a:r>
                        <a:rPr lang="en-US" dirty="0"/>
                        <a:t>Group</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83117505"/>
                  </a:ext>
                </a:extLst>
              </a:tr>
              <a:tr h="668396">
                <a:tc>
                  <a:txBody>
                    <a:bodyPr/>
                    <a:lstStyle/>
                    <a:p>
                      <a:r>
                        <a:rPr lang="en-US" dirty="0"/>
                        <a:t>One</a:t>
                      </a:r>
                    </a:p>
                  </a:txBody>
                  <a:tcPr/>
                </a:tc>
                <a:tc>
                  <a:txBody>
                    <a:bodyPr/>
                    <a:lstStyle/>
                    <a:p>
                      <a:r>
                        <a:rPr lang="en-US" dirty="0"/>
                        <a:t>Nia</a:t>
                      </a:r>
                    </a:p>
                  </a:txBody>
                  <a:tcPr/>
                </a:tc>
                <a:tc>
                  <a:txBody>
                    <a:bodyPr/>
                    <a:lstStyle/>
                    <a:p>
                      <a:r>
                        <a:rPr lang="en-US" dirty="0"/>
                        <a:t>Garrett</a:t>
                      </a:r>
                    </a:p>
                  </a:txBody>
                  <a:tcPr/>
                </a:tc>
                <a:tc>
                  <a:txBody>
                    <a:bodyPr/>
                    <a:lstStyle/>
                    <a:p>
                      <a:r>
                        <a:rPr lang="en-US" dirty="0"/>
                        <a:t>Nathan</a:t>
                      </a:r>
                    </a:p>
                  </a:txBody>
                  <a:tcPr/>
                </a:tc>
                <a:tc>
                  <a:txBody>
                    <a:bodyPr/>
                    <a:lstStyle/>
                    <a:p>
                      <a:r>
                        <a:rPr lang="en-US" dirty="0"/>
                        <a:t>Kendall</a:t>
                      </a:r>
                    </a:p>
                  </a:txBody>
                  <a:tcPr/>
                </a:tc>
                <a:extLst>
                  <a:ext uri="{0D108BD9-81ED-4DB2-BD59-A6C34878D82A}">
                    <a16:rowId xmlns:a16="http://schemas.microsoft.com/office/drawing/2014/main" val="275835013"/>
                  </a:ext>
                </a:extLst>
              </a:tr>
              <a:tr h="668396">
                <a:tc>
                  <a:txBody>
                    <a:bodyPr/>
                    <a:lstStyle/>
                    <a:p>
                      <a:r>
                        <a:rPr lang="en-US" dirty="0"/>
                        <a:t>Two</a:t>
                      </a:r>
                    </a:p>
                  </a:txBody>
                  <a:tcPr/>
                </a:tc>
                <a:tc>
                  <a:txBody>
                    <a:bodyPr/>
                    <a:lstStyle/>
                    <a:p>
                      <a:r>
                        <a:rPr lang="en-US" dirty="0"/>
                        <a:t>Chant</a:t>
                      </a:r>
                    </a:p>
                  </a:txBody>
                  <a:tcPr/>
                </a:tc>
                <a:tc>
                  <a:txBody>
                    <a:bodyPr/>
                    <a:lstStyle/>
                    <a:p>
                      <a:r>
                        <a:rPr lang="en-US" dirty="0"/>
                        <a:t>Bryan</a:t>
                      </a:r>
                    </a:p>
                  </a:txBody>
                  <a:tcPr/>
                </a:tc>
                <a:tc>
                  <a:txBody>
                    <a:bodyPr/>
                    <a:lstStyle/>
                    <a:p>
                      <a:r>
                        <a:rPr lang="en-US" dirty="0" err="1"/>
                        <a:t>Devone</a:t>
                      </a:r>
                      <a:endParaRPr lang="en-US" dirty="0"/>
                    </a:p>
                  </a:txBody>
                  <a:tcPr/>
                </a:tc>
                <a:tc>
                  <a:txBody>
                    <a:bodyPr/>
                    <a:lstStyle/>
                    <a:p>
                      <a:endParaRPr lang="en-US" dirty="0"/>
                    </a:p>
                  </a:txBody>
                  <a:tcPr/>
                </a:tc>
                <a:extLst>
                  <a:ext uri="{0D108BD9-81ED-4DB2-BD59-A6C34878D82A}">
                    <a16:rowId xmlns:a16="http://schemas.microsoft.com/office/drawing/2014/main" val="3752418243"/>
                  </a:ext>
                </a:extLst>
              </a:tr>
              <a:tr h="668396">
                <a:tc>
                  <a:txBody>
                    <a:bodyPr/>
                    <a:lstStyle/>
                    <a:p>
                      <a:r>
                        <a:rPr lang="en-US" dirty="0"/>
                        <a:t>Three</a:t>
                      </a:r>
                    </a:p>
                  </a:txBody>
                  <a:tcPr/>
                </a:tc>
                <a:tc>
                  <a:txBody>
                    <a:bodyPr/>
                    <a:lstStyle/>
                    <a:p>
                      <a:r>
                        <a:rPr lang="en-US" dirty="0" err="1"/>
                        <a:t>A’Keem</a:t>
                      </a:r>
                      <a:endParaRPr lang="en-US" dirty="0"/>
                    </a:p>
                  </a:txBody>
                  <a:tcPr/>
                </a:tc>
                <a:tc>
                  <a:txBody>
                    <a:bodyPr/>
                    <a:lstStyle/>
                    <a:p>
                      <a:r>
                        <a:rPr lang="en-US" dirty="0"/>
                        <a:t>Nate S.</a:t>
                      </a:r>
                    </a:p>
                  </a:txBody>
                  <a:tcPr/>
                </a:tc>
                <a:tc>
                  <a:txBody>
                    <a:bodyPr/>
                    <a:lstStyle/>
                    <a:p>
                      <a:r>
                        <a:rPr lang="en-US" dirty="0"/>
                        <a:t>Corey</a:t>
                      </a:r>
                    </a:p>
                  </a:txBody>
                  <a:tcPr/>
                </a:tc>
                <a:tc>
                  <a:txBody>
                    <a:bodyPr/>
                    <a:lstStyle/>
                    <a:p>
                      <a:endParaRPr lang="en-US" dirty="0"/>
                    </a:p>
                  </a:txBody>
                  <a:tcPr/>
                </a:tc>
                <a:extLst>
                  <a:ext uri="{0D108BD9-81ED-4DB2-BD59-A6C34878D82A}">
                    <a16:rowId xmlns:a16="http://schemas.microsoft.com/office/drawing/2014/main" val="1940382601"/>
                  </a:ext>
                </a:extLst>
              </a:tr>
              <a:tr h="668396">
                <a:tc>
                  <a:txBody>
                    <a:bodyPr/>
                    <a:lstStyle/>
                    <a:p>
                      <a:r>
                        <a:rPr lang="en-US" dirty="0"/>
                        <a:t>Four</a:t>
                      </a:r>
                    </a:p>
                  </a:txBody>
                  <a:tcPr/>
                </a:tc>
                <a:tc>
                  <a:txBody>
                    <a:bodyPr/>
                    <a:lstStyle/>
                    <a:p>
                      <a:r>
                        <a:rPr lang="en-US" dirty="0"/>
                        <a:t>Nathan H.</a:t>
                      </a:r>
                    </a:p>
                  </a:txBody>
                  <a:tcPr/>
                </a:tc>
                <a:tc>
                  <a:txBody>
                    <a:bodyPr/>
                    <a:lstStyle/>
                    <a:p>
                      <a:r>
                        <a:rPr lang="en-US" dirty="0" err="1"/>
                        <a:t>Ja’Niya</a:t>
                      </a:r>
                      <a:endParaRPr lang="en-US" dirty="0"/>
                    </a:p>
                  </a:txBody>
                  <a:tcPr/>
                </a:tc>
                <a:tc>
                  <a:txBody>
                    <a:bodyPr/>
                    <a:lstStyle/>
                    <a:p>
                      <a:r>
                        <a:rPr lang="en-US" dirty="0"/>
                        <a:t>Jordan</a:t>
                      </a:r>
                    </a:p>
                  </a:txBody>
                  <a:tcPr/>
                </a:tc>
                <a:tc>
                  <a:txBody>
                    <a:bodyPr/>
                    <a:lstStyle/>
                    <a:p>
                      <a:endParaRPr lang="en-US" dirty="0"/>
                    </a:p>
                  </a:txBody>
                  <a:tcPr/>
                </a:tc>
                <a:extLst>
                  <a:ext uri="{0D108BD9-81ED-4DB2-BD59-A6C34878D82A}">
                    <a16:rowId xmlns:a16="http://schemas.microsoft.com/office/drawing/2014/main" val="914596626"/>
                  </a:ext>
                </a:extLst>
              </a:tr>
              <a:tr h="668396">
                <a:tc>
                  <a:txBody>
                    <a:bodyPr/>
                    <a:lstStyle/>
                    <a:p>
                      <a:r>
                        <a:rPr lang="en-US" dirty="0"/>
                        <a:t>Five</a:t>
                      </a:r>
                    </a:p>
                  </a:txBody>
                  <a:tcPr/>
                </a:tc>
                <a:tc>
                  <a:txBody>
                    <a:bodyPr/>
                    <a:lstStyle/>
                    <a:p>
                      <a:r>
                        <a:rPr lang="en-US" dirty="0"/>
                        <a:t>Robert</a:t>
                      </a:r>
                    </a:p>
                  </a:txBody>
                  <a:tcPr/>
                </a:tc>
                <a:tc>
                  <a:txBody>
                    <a:bodyPr/>
                    <a:lstStyle/>
                    <a:p>
                      <a:r>
                        <a:rPr lang="en-US" dirty="0" err="1"/>
                        <a:t>MyKayla</a:t>
                      </a:r>
                      <a:endParaRPr lang="en-US" dirty="0"/>
                    </a:p>
                  </a:txBody>
                  <a:tcPr/>
                </a:tc>
                <a:tc>
                  <a:txBody>
                    <a:bodyPr/>
                    <a:lstStyle/>
                    <a:p>
                      <a:r>
                        <a:rPr lang="en-US" dirty="0" err="1"/>
                        <a:t>Amberlee</a:t>
                      </a:r>
                      <a:endParaRPr lang="en-US" dirty="0"/>
                    </a:p>
                  </a:txBody>
                  <a:tcPr/>
                </a:tc>
                <a:tc>
                  <a:txBody>
                    <a:bodyPr/>
                    <a:lstStyle/>
                    <a:p>
                      <a:endParaRPr lang="en-US" dirty="0"/>
                    </a:p>
                  </a:txBody>
                  <a:tcPr/>
                </a:tc>
                <a:extLst>
                  <a:ext uri="{0D108BD9-81ED-4DB2-BD59-A6C34878D82A}">
                    <a16:rowId xmlns:a16="http://schemas.microsoft.com/office/drawing/2014/main" val="1017215578"/>
                  </a:ext>
                </a:extLst>
              </a:tr>
            </a:tbl>
          </a:graphicData>
        </a:graphic>
      </p:graphicFrame>
    </p:spTree>
    <p:extLst>
      <p:ext uri="{BB962C8B-B14F-4D97-AF65-F5344CB8AC3E}">
        <p14:creationId xmlns:p14="http://schemas.microsoft.com/office/powerpoint/2010/main" val="39504376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Drone Groups</a:t>
            </a:r>
          </a:p>
        </p:txBody>
      </p:sp>
      <p:graphicFrame>
        <p:nvGraphicFramePr>
          <p:cNvPr id="5" name="Table 4"/>
          <p:cNvGraphicFramePr>
            <a:graphicFrameLocks noGrp="1"/>
          </p:cNvGraphicFramePr>
          <p:nvPr>
            <p:extLst>
              <p:ext uri="{D42A27DB-BD31-4B8C-83A1-F6EECF244321}">
                <p14:modId xmlns:p14="http://schemas.microsoft.com/office/powerpoint/2010/main" val="3578990583"/>
              </p:ext>
            </p:extLst>
          </p:nvPr>
        </p:nvGraphicFramePr>
        <p:xfrm>
          <a:off x="756356" y="1634067"/>
          <a:ext cx="7981245" cy="4010376"/>
        </p:xfrm>
        <a:graphic>
          <a:graphicData uri="http://schemas.openxmlformats.org/drawingml/2006/table">
            <a:tbl>
              <a:tblPr firstRow="1" bandRow="1">
                <a:tableStyleId>{5C22544A-7EE6-4342-B048-85BDC9FD1C3A}</a:tableStyleId>
              </a:tblPr>
              <a:tblGrid>
                <a:gridCol w="1596249">
                  <a:extLst>
                    <a:ext uri="{9D8B030D-6E8A-4147-A177-3AD203B41FA5}">
                      <a16:colId xmlns:a16="http://schemas.microsoft.com/office/drawing/2014/main" val="3156965414"/>
                    </a:ext>
                  </a:extLst>
                </a:gridCol>
                <a:gridCol w="1596249">
                  <a:extLst>
                    <a:ext uri="{9D8B030D-6E8A-4147-A177-3AD203B41FA5}">
                      <a16:colId xmlns:a16="http://schemas.microsoft.com/office/drawing/2014/main" val="3047302736"/>
                    </a:ext>
                  </a:extLst>
                </a:gridCol>
                <a:gridCol w="1596249">
                  <a:extLst>
                    <a:ext uri="{9D8B030D-6E8A-4147-A177-3AD203B41FA5}">
                      <a16:colId xmlns:a16="http://schemas.microsoft.com/office/drawing/2014/main" val="2506057522"/>
                    </a:ext>
                  </a:extLst>
                </a:gridCol>
                <a:gridCol w="1596249">
                  <a:extLst>
                    <a:ext uri="{9D8B030D-6E8A-4147-A177-3AD203B41FA5}">
                      <a16:colId xmlns:a16="http://schemas.microsoft.com/office/drawing/2014/main" val="1649266807"/>
                    </a:ext>
                  </a:extLst>
                </a:gridCol>
                <a:gridCol w="1596249">
                  <a:extLst>
                    <a:ext uri="{9D8B030D-6E8A-4147-A177-3AD203B41FA5}">
                      <a16:colId xmlns:a16="http://schemas.microsoft.com/office/drawing/2014/main" val="4029728467"/>
                    </a:ext>
                  </a:extLst>
                </a:gridCol>
              </a:tblGrid>
              <a:tr h="668396">
                <a:tc gridSpan="5">
                  <a:txBody>
                    <a:bodyPr/>
                    <a:lstStyle/>
                    <a:p>
                      <a:r>
                        <a:rPr lang="en-US" dirty="0"/>
                        <a:t>Group</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83117505"/>
                  </a:ext>
                </a:extLst>
              </a:tr>
              <a:tr h="668396">
                <a:tc>
                  <a:txBody>
                    <a:bodyPr/>
                    <a:lstStyle/>
                    <a:p>
                      <a:r>
                        <a:rPr lang="en-US" dirty="0"/>
                        <a:t>One</a:t>
                      </a:r>
                    </a:p>
                  </a:txBody>
                  <a:tcPr/>
                </a:tc>
                <a:tc>
                  <a:txBody>
                    <a:bodyPr/>
                    <a:lstStyle/>
                    <a:p>
                      <a:r>
                        <a:rPr lang="en-US" dirty="0"/>
                        <a:t>Donald</a:t>
                      </a:r>
                    </a:p>
                  </a:txBody>
                  <a:tcPr/>
                </a:tc>
                <a:tc>
                  <a:txBody>
                    <a:bodyPr/>
                    <a:lstStyle/>
                    <a:p>
                      <a:r>
                        <a:rPr lang="en-US" dirty="0"/>
                        <a:t>Braden</a:t>
                      </a:r>
                    </a:p>
                  </a:txBody>
                  <a:tcPr/>
                </a:tc>
                <a:tc>
                  <a:txBody>
                    <a:bodyPr/>
                    <a:lstStyle/>
                    <a:p>
                      <a:r>
                        <a:rPr lang="en-US" dirty="0" err="1"/>
                        <a:t>La’Nyaija</a:t>
                      </a:r>
                      <a:endParaRPr lang="en-US" dirty="0"/>
                    </a:p>
                  </a:txBody>
                  <a:tcPr/>
                </a:tc>
                <a:tc>
                  <a:txBody>
                    <a:bodyPr/>
                    <a:lstStyle/>
                    <a:p>
                      <a:r>
                        <a:rPr lang="en-US" dirty="0"/>
                        <a:t>Brandon</a:t>
                      </a:r>
                    </a:p>
                  </a:txBody>
                  <a:tcPr/>
                </a:tc>
                <a:extLst>
                  <a:ext uri="{0D108BD9-81ED-4DB2-BD59-A6C34878D82A}">
                    <a16:rowId xmlns:a16="http://schemas.microsoft.com/office/drawing/2014/main" val="275835013"/>
                  </a:ext>
                </a:extLst>
              </a:tr>
              <a:tr h="668396">
                <a:tc>
                  <a:txBody>
                    <a:bodyPr/>
                    <a:lstStyle/>
                    <a:p>
                      <a:r>
                        <a:rPr lang="en-US" dirty="0"/>
                        <a:t>Two</a:t>
                      </a:r>
                    </a:p>
                  </a:txBody>
                  <a:tcPr/>
                </a:tc>
                <a:tc>
                  <a:txBody>
                    <a:bodyPr/>
                    <a:lstStyle/>
                    <a:p>
                      <a:r>
                        <a:rPr lang="en-US" dirty="0"/>
                        <a:t>Gary</a:t>
                      </a:r>
                    </a:p>
                  </a:txBody>
                  <a:tcPr/>
                </a:tc>
                <a:tc>
                  <a:txBody>
                    <a:bodyPr/>
                    <a:lstStyle/>
                    <a:p>
                      <a:r>
                        <a:rPr lang="en-US" dirty="0"/>
                        <a:t>Morgan</a:t>
                      </a:r>
                    </a:p>
                  </a:txBody>
                  <a:tcPr/>
                </a:tc>
                <a:tc>
                  <a:txBody>
                    <a:bodyPr/>
                    <a:lstStyle/>
                    <a:p>
                      <a:r>
                        <a:rPr lang="en-US" dirty="0"/>
                        <a:t>Blake</a:t>
                      </a:r>
                    </a:p>
                  </a:txBody>
                  <a:tcPr/>
                </a:tc>
                <a:tc>
                  <a:txBody>
                    <a:bodyPr/>
                    <a:lstStyle/>
                    <a:p>
                      <a:r>
                        <a:rPr lang="en-US" dirty="0"/>
                        <a:t>Sierra</a:t>
                      </a:r>
                    </a:p>
                  </a:txBody>
                  <a:tcPr/>
                </a:tc>
                <a:extLst>
                  <a:ext uri="{0D108BD9-81ED-4DB2-BD59-A6C34878D82A}">
                    <a16:rowId xmlns:a16="http://schemas.microsoft.com/office/drawing/2014/main" val="3752418243"/>
                  </a:ext>
                </a:extLst>
              </a:tr>
              <a:tr h="668396">
                <a:tc>
                  <a:txBody>
                    <a:bodyPr/>
                    <a:lstStyle/>
                    <a:p>
                      <a:r>
                        <a:rPr lang="en-US" dirty="0"/>
                        <a:t>Three</a:t>
                      </a:r>
                    </a:p>
                  </a:txBody>
                  <a:tcPr/>
                </a:tc>
                <a:tc>
                  <a:txBody>
                    <a:bodyPr/>
                    <a:lstStyle/>
                    <a:p>
                      <a:r>
                        <a:rPr lang="en-US" dirty="0"/>
                        <a:t>Chloe</a:t>
                      </a:r>
                    </a:p>
                  </a:txBody>
                  <a:tcPr/>
                </a:tc>
                <a:tc>
                  <a:txBody>
                    <a:bodyPr/>
                    <a:lstStyle/>
                    <a:p>
                      <a:r>
                        <a:rPr lang="en-US" dirty="0"/>
                        <a:t>Mia</a:t>
                      </a:r>
                    </a:p>
                  </a:txBody>
                  <a:tcPr/>
                </a:tc>
                <a:tc>
                  <a:txBody>
                    <a:bodyPr/>
                    <a:lstStyle/>
                    <a:p>
                      <a:r>
                        <a:rPr lang="en-US" dirty="0"/>
                        <a:t>Mercedes</a:t>
                      </a:r>
                    </a:p>
                  </a:txBody>
                  <a:tcPr/>
                </a:tc>
                <a:tc>
                  <a:txBody>
                    <a:bodyPr/>
                    <a:lstStyle/>
                    <a:p>
                      <a:r>
                        <a:rPr lang="en-US" dirty="0" err="1"/>
                        <a:t>Korrine</a:t>
                      </a:r>
                      <a:endParaRPr lang="en-US" dirty="0"/>
                    </a:p>
                  </a:txBody>
                  <a:tcPr/>
                </a:tc>
                <a:extLst>
                  <a:ext uri="{0D108BD9-81ED-4DB2-BD59-A6C34878D82A}">
                    <a16:rowId xmlns:a16="http://schemas.microsoft.com/office/drawing/2014/main" val="1940382601"/>
                  </a:ext>
                </a:extLst>
              </a:tr>
              <a:tr h="668396">
                <a:tc>
                  <a:txBody>
                    <a:bodyPr/>
                    <a:lstStyle/>
                    <a:p>
                      <a:r>
                        <a:rPr lang="en-US" dirty="0"/>
                        <a:t>Four</a:t>
                      </a:r>
                    </a:p>
                  </a:txBody>
                  <a:tcPr/>
                </a:tc>
                <a:tc>
                  <a:txBody>
                    <a:bodyPr/>
                    <a:lstStyle/>
                    <a:p>
                      <a:r>
                        <a:rPr lang="en-US" dirty="0"/>
                        <a:t>Kaylyn</a:t>
                      </a:r>
                    </a:p>
                  </a:txBody>
                  <a:tcPr/>
                </a:tc>
                <a:tc>
                  <a:txBody>
                    <a:bodyPr/>
                    <a:lstStyle/>
                    <a:p>
                      <a:r>
                        <a:rPr lang="en-US" dirty="0" err="1"/>
                        <a:t>JaOnte</a:t>
                      </a:r>
                      <a:endParaRPr lang="en-US" dirty="0"/>
                    </a:p>
                  </a:txBody>
                  <a:tcPr/>
                </a:tc>
                <a:tc>
                  <a:txBody>
                    <a:bodyPr/>
                    <a:lstStyle/>
                    <a:p>
                      <a:r>
                        <a:rPr lang="en-US" dirty="0"/>
                        <a:t>Michael</a:t>
                      </a:r>
                    </a:p>
                  </a:txBody>
                  <a:tcPr/>
                </a:tc>
                <a:tc>
                  <a:txBody>
                    <a:bodyPr/>
                    <a:lstStyle/>
                    <a:p>
                      <a:r>
                        <a:rPr lang="en-US" dirty="0"/>
                        <a:t>Sabrina</a:t>
                      </a:r>
                    </a:p>
                  </a:txBody>
                  <a:tcPr/>
                </a:tc>
                <a:extLst>
                  <a:ext uri="{0D108BD9-81ED-4DB2-BD59-A6C34878D82A}">
                    <a16:rowId xmlns:a16="http://schemas.microsoft.com/office/drawing/2014/main" val="914596626"/>
                  </a:ext>
                </a:extLst>
              </a:tr>
              <a:tr h="668396">
                <a:tc>
                  <a:txBody>
                    <a:bodyPr/>
                    <a:lstStyle/>
                    <a:p>
                      <a:r>
                        <a:rPr lang="en-US" dirty="0"/>
                        <a:t>Five  Danielle</a:t>
                      </a:r>
                    </a:p>
                  </a:txBody>
                  <a:tcPr/>
                </a:tc>
                <a:tc>
                  <a:txBody>
                    <a:bodyPr/>
                    <a:lstStyle/>
                    <a:p>
                      <a:r>
                        <a:rPr lang="en-US" dirty="0"/>
                        <a:t>Justus</a:t>
                      </a:r>
                    </a:p>
                  </a:txBody>
                  <a:tcPr/>
                </a:tc>
                <a:tc>
                  <a:txBody>
                    <a:bodyPr/>
                    <a:lstStyle/>
                    <a:p>
                      <a:r>
                        <a:rPr lang="en-US" dirty="0"/>
                        <a:t>Brianna</a:t>
                      </a:r>
                    </a:p>
                  </a:txBody>
                  <a:tcPr/>
                </a:tc>
                <a:tc>
                  <a:txBody>
                    <a:bodyPr/>
                    <a:lstStyle/>
                    <a:p>
                      <a:r>
                        <a:rPr lang="en-US" dirty="0"/>
                        <a:t>Serena</a:t>
                      </a:r>
                    </a:p>
                  </a:txBody>
                  <a:tcPr/>
                </a:tc>
                <a:tc>
                  <a:txBody>
                    <a:bodyPr/>
                    <a:lstStyle/>
                    <a:p>
                      <a:r>
                        <a:rPr lang="en-US" dirty="0"/>
                        <a:t>Steven</a:t>
                      </a:r>
                    </a:p>
                  </a:txBody>
                  <a:tcPr/>
                </a:tc>
                <a:extLst>
                  <a:ext uri="{0D108BD9-81ED-4DB2-BD59-A6C34878D82A}">
                    <a16:rowId xmlns:a16="http://schemas.microsoft.com/office/drawing/2014/main" val="1017215578"/>
                  </a:ext>
                </a:extLst>
              </a:tr>
            </a:tbl>
          </a:graphicData>
        </a:graphic>
      </p:graphicFrame>
    </p:spTree>
    <p:extLst>
      <p:ext uri="{BB962C8B-B14F-4D97-AF65-F5344CB8AC3E}">
        <p14:creationId xmlns:p14="http://schemas.microsoft.com/office/powerpoint/2010/main" val="30373197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Thursday, Jan. 5 A Day</a:t>
            </a:r>
            <a:br>
              <a:rPr lang="en-US" b="1" u="sng" dirty="0"/>
            </a:br>
            <a:r>
              <a:rPr lang="en-US" b="1" u="sng" dirty="0"/>
              <a:t>Tawny</a:t>
            </a:r>
          </a:p>
        </p:txBody>
      </p:sp>
      <p:sp>
        <p:nvSpPr>
          <p:cNvPr id="3" name="Content Placeholder 2"/>
          <p:cNvSpPr>
            <a:spLocks noGrp="1"/>
          </p:cNvSpPr>
          <p:nvPr>
            <p:ph idx="1"/>
          </p:nvPr>
        </p:nvSpPr>
        <p:spPr/>
        <p:txBody>
          <a:bodyPr/>
          <a:lstStyle/>
          <a:p>
            <a:r>
              <a:rPr lang="en-US" dirty="0"/>
              <a:t>Adjective</a:t>
            </a:r>
          </a:p>
          <a:p>
            <a:r>
              <a:rPr lang="en-US" dirty="0"/>
              <a:t>Having a brownish-orange color</a:t>
            </a:r>
          </a:p>
          <a:p>
            <a:r>
              <a:rPr lang="en-US" dirty="0"/>
              <a:t>Synonyms: flaxen, golden, sandy</a:t>
            </a:r>
          </a:p>
          <a:p>
            <a:r>
              <a:rPr lang="en-US" dirty="0"/>
              <a:t>Antonyms: (near) dark, olive, ebony</a:t>
            </a:r>
          </a:p>
          <a:p>
            <a:r>
              <a:rPr lang="en-US" dirty="0"/>
              <a:t>The Irish Setter breed is known for its beautiful </a:t>
            </a:r>
            <a:r>
              <a:rPr lang="en-US" b="1" u="sng" dirty="0"/>
              <a:t>tawny</a:t>
            </a:r>
            <a:r>
              <a:rPr lang="en-US" dirty="0"/>
              <a:t> fur.</a:t>
            </a:r>
          </a:p>
        </p:txBody>
      </p:sp>
    </p:spTree>
    <p:extLst>
      <p:ext uri="{BB962C8B-B14F-4D97-AF65-F5344CB8AC3E}">
        <p14:creationId xmlns:p14="http://schemas.microsoft.com/office/powerpoint/2010/main" val="1065766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Friday, Jan. 6 B Day</a:t>
            </a:r>
            <a:br>
              <a:rPr lang="en-US" b="1" u="sng" dirty="0"/>
            </a:br>
            <a:r>
              <a:rPr lang="en-US" b="1" u="sng" dirty="0"/>
              <a:t>Tranquil</a:t>
            </a:r>
          </a:p>
        </p:txBody>
      </p:sp>
      <p:sp>
        <p:nvSpPr>
          <p:cNvPr id="3" name="Content Placeholder 2"/>
          <p:cNvSpPr>
            <a:spLocks noGrp="1"/>
          </p:cNvSpPr>
          <p:nvPr>
            <p:ph idx="1"/>
          </p:nvPr>
        </p:nvSpPr>
        <p:spPr/>
        <p:txBody>
          <a:bodyPr/>
          <a:lstStyle/>
          <a:p>
            <a:r>
              <a:rPr lang="en-US" dirty="0"/>
              <a:t>Adjective</a:t>
            </a:r>
          </a:p>
          <a:p>
            <a:r>
              <a:rPr lang="en-US" dirty="0"/>
              <a:t>Quiet and peaceful, free from agitation of mind or spirit</a:t>
            </a:r>
          </a:p>
          <a:p>
            <a:r>
              <a:rPr lang="en-US" dirty="0"/>
              <a:t>Synonyms: restful, serene, placid</a:t>
            </a:r>
          </a:p>
          <a:p>
            <a:r>
              <a:rPr lang="en-US" dirty="0"/>
              <a:t>Antonyms: crazy, tempestuous, rowdy</a:t>
            </a:r>
          </a:p>
          <a:p>
            <a:r>
              <a:rPr lang="en-US" dirty="0"/>
              <a:t>I love going to the spa because I know I can always count on the peaceful and </a:t>
            </a:r>
            <a:r>
              <a:rPr lang="en-US" b="1" u="sng" dirty="0"/>
              <a:t>tranquil</a:t>
            </a:r>
            <a:r>
              <a:rPr lang="en-US" dirty="0"/>
              <a:t> atmosphere to soothe and calm me.</a:t>
            </a:r>
          </a:p>
        </p:txBody>
      </p:sp>
    </p:spTree>
    <p:extLst>
      <p:ext uri="{BB962C8B-B14F-4D97-AF65-F5344CB8AC3E}">
        <p14:creationId xmlns:p14="http://schemas.microsoft.com/office/powerpoint/2010/main" val="23533378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Thursday, Jan. 12, A Day</a:t>
            </a:r>
            <a:br>
              <a:rPr lang="en-US" b="1" u="sng" dirty="0"/>
            </a:br>
            <a:r>
              <a:rPr lang="en-US" b="1" u="sng" dirty="0"/>
              <a:t>Unbiased</a:t>
            </a:r>
          </a:p>
        </p:txBody>
      </p:sp>
      <p:sp>
        <p:nvSpPr>
          <p:cNvPr id="3" name="Content Placeholder 2"/>
          <p:cNvSpPr>
            <a:spLocks noGrp="1"/>
          </p:cNvSpPr>
          <p:nvPr>
            <p:ph idx="1"/>
          </p:nvPr>
        </p:nvSpPr>
        <p:spPr/>
        <p:txBody>
          <a:bodyPr/>
          <a:lstStyle/>
          <a:p>
            <a:r>
              <a:rPr lang="en-US" dirty="0"/>
              <a:t>Adjective</a:t>
            </a:r>
          </a:p>
          <a:p>
            <a:r>
              <a:rPr lang="en-US" dirty="0"/>
              <a:t>The state of being impartial (not prejudice) and fair</a:t>
            </a:r>
          </a:p>
          <a:p>
            <a:r>
              <a:rPr lang="en-US" dirty="0"/>
              <a:t>Synonyms: neutral, objective, open-minded</a:t>
            </a:r>
          </a:p>
          <a:p>
            <a:r>
              <a:rPr lang="en-US" dirty="0"/>
              <a:t>Antonyms: favor, prejudice</a:t>
            </a:r>
          </a:p>
          <a:p>
            <a:r>
              <a:rPr lang="en-US" dirty="0"/>
              <a:t>It is difficult to find a news media that publishes </a:t>
            </a:r>
            <a:r>
              <a:rPr lang="en-US" b="1" u="sng" dirty="0"/>
              <a:t>unbiased</a:t>
            </a:r>
            <a:r>
              <a:rPr lang="en-US" dirty="0"/>
              <a:t> news; they all seem to belong to one political agenda or another.</a:t>
            </a:r>
          </a:p>
        </p:txBody>
      </p:sp>
    </p:spTree>
    <p:extLst>
      <p:ext uri="{BB962C8B-B14F-4D97-AF65-F5344CB8AC3E}">
        <p14:creationId xmlns:p14="http://schemas.microsoft.com/office/powerpoint/2010/main" val="11670020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Thursday, Jan. 12, A Day</a:t>
            </a:r>
            <a:br>
              <a:rPr lang="en-US" b="1" u="sng" dirty="0"/>
            </a:br>
            <a:r>
              <a:rPr lang="en-US" b="1" u="sng" dirty="0"/>
              <a:t>Vermilion</a:t>
            </a:r>
          </a:p>
        </p:txBody>
      </p:sp>
      <p:sp>
        <p:nvSpPr>
          <p:cNvPr id="3" name="Content Placeholder 2"/>
          <p:cNvSpPr>
            <a:spLocks noGrp="1"/>
          </p:cNvSpPr>
          <p:nvPr>
            <p:ph idx="1"/>
          </p:nvPr>
        </p:nvSpPr>
        <p:spPr/>
        <p:txBody>
          <a:bodyPr/>
          <a:lstStyle/>
          <a:p>
            <a:r>
              <a:rPr lang="en-US" dirty="0"/>
              <a:t>Noun</a:t>
            </a:r>
          </a:p>
          <a:p>
            <a:r>
              <a:rPr lang="en-US" dirty="0"/>
              <a:t>A bright orange-red color</a:t>
            </a:r>
          </a:p>
          <a:p>
            <a:r>
              <a:rPr lang="en-US" dirty="0"/>
              <a:t>Synonyms: none </a:t>
            </a:r>
          </a:p>
          <a:p>
            <a:r>
              <a:rPr lang="en-US" dirty="0"/>
              <a:t>Antonyms: none</a:t>
            </a:r>
          </a:p>
          <a:p>
            <a:r>
              <a:rPr lang="en-US" dirty="0"/>
              <a:t>The sun setting in the sky was a brilliant and bright </a:t>
            </a:r>
            <a:r>
              <a:rPr lang="en-US" b="1" u="sng" dirty="0"/>
              <a:t>vermilion</a:t>
            </a:r>
            <a:r>
              <a:rPr lang="en-US" dirty="0"/>
              <a:t>. </a:t>
            </a:r>
          </a:p>
        </p:txBody>
      </p:sp>
    </p:spTree>
    <p:extLst>
      <p:ext uri="{BB962C8B-B14F-4D97-AF65-F5344CB8AC3E}">
        <p14:creationId xmlns:p14="http://schemas.microsoft.com/office/powerpoint/2010/main" val="33089764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Wed., January 11 </a:t>
            </a:r>
            <a:r>
              <a:rPr lang="en-US" b="1" u="sng"/>
              <a:t>B Day</a:t>
            </a:r>
            <a:br>
              <a:rPr lang="en-US" b="1" u="sng"/>
            </a:br>
            <a:r>
              <a:rPr lang="en-US" b="1" u="sng"/>
              <a:t>Wither</a:t>
            </a:r>
            <a:endParaRPr lang="en-US" b="1" u="sng" dirty="0"/>
          </a:p>
        </p:txBody>
      </p:sp>
      <p:sp>
        <p:nvSpPr>
          <p:cNvPr id="3" name="Content Placeholder 2"/>
          <p:cNvSpPr>
            <a:spLocks noGrp="1"/>
          </p:cNvSpPr>
          <p:nvPr>
            <p:ph idx="1"/>
          </p:nvPr>
        </p:nvSpPr>
        <p:spPr/>
        <p:txBody>
          <a:bodyPr/>
          <a:lstStyle/>
          <a:p>
            <a:r>
              <a:rPr lang="en-US" dirty="0"/>
              <a:t>Adjective</a:t>
            </a:r>
          </a:p>
          <a:p>
            <a:r>
              <a:rPr lang="en-US" dirty="0"/>
              <a:t>Very harsh, severe, or damaging</a:t>
            </a:r>
          </a:p>
          <a:p>
            <a:r>
              <a:rPr lang="en-US" dirty="0"/>
              <a:t>Synonyms: dry, wilt, shrivel, diminish</a:t>
            </a:r>
          </a:p>
          <a:p>
            <a:r>
              <a:rPr lang="en-US" dirty="0"/>
              <a:t>Antonyms: freshen, revive, flourish, prosper</a:t>
            </a:r>
          </a:p>
          <a:p>
            <a:r>
              <a:rPr lang="en-US" dirty="0"/>
              <a:t>It is important to find a job you love, otherwise you may feel as though your spirit is beginning to </a:t>
            </a:r>
            <a:r>
              <a:rPr lang="en-US" b="1" u="sng" dirty="0"/>
              <a:t>wither</a:t>
            </a:r>
            <a:r>
              <a:rPr lang="en-US" dirty="0"/>
              <a:t> away each day.</a:t>
            </a:r>
          </a:p>
        </p:txBody>
      </p:sp>
    </p:spTree>
    <p:extLst>
      <p:ext uri="{BB962C8B-B14F-4D97-AF65-F5344CB8AC3E}">
        <p14:creationId xmlns:p14="http://schemas.microsoft.com/office/powerpoint/2010/main" val="3697346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Caption this Photo</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271179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422400" y="564443"/>
            <a:ext cx="5825067" cy="6073423"/>
          </a:xfrm>
          <a:prstGeom prst="rect">
            <a:avLst/>
          </a:prstGeom>
          <a:noFill/>
          <a:ln>
            <a:noFill/>
          </a:ln>
        </p:spPr>
      </p:pic>
    </p:spTree>
    <p:extLst>
      <p:ext uri="{BB962C8B-B14F-4D97-AF65-F5344CB8AC3E}">
        <p14:creationId xmlns:p14="http://schemas.microsoft.com/office/powerpoint/2010/main" val="500649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Nov. 3, B Day</a:t>
            </a:r>
            <a:br>
              <a:rPr lang="en-US" b="1" u="sng" dirty="0"/>
            </a:br>
            <a:r>
              <a:rPr lang="en-US" b="1" u="sng" dirty="0"/>
              <a:t>Exemplar</a:t>
            </a:r>
          </a:p>
        </p:txBody>
      </p:sp>
      <p:sp>
        <p:nvSpPr>
          <p:cNvPr id="3" name="Content Placeholder 2"/>
          <p:cNvSpPr>
            <a:spLocks noGrp="1"/>
          </p:cNvSpPr>
          <p:nvPr>
            <p:ph idx="1"/>
          </p:nvPr>
        </p:nvSpPr>
        <p:spPr/>
        <p:txBody>
          <a:bodyPr/>
          <a:lstStyle/>
          <a:p>
            <a:r>
              <a:rPr lang="en-US" dirty="0"/>
              <a:t>Noun</a:t>
            </a:r>
          </a:p>
          <a:p>
            <a:r>
              <a:rPr lang="en-US" dirty="0"/>
              <a:t>Ideal model</a:t>
            </a:r>
          </a:p>
          <a:p>
            <a:r>
              <a:rPr lang="en-US" dirty="0"/>
              <a:t>Synonyms: example, archetype, epitome</a:t>
            </a:r>
          </a:p>
          <a:p>
            <a:r>
              <a:rPr lang="en-US" dirty="0"/>
              <a:t>Antonyms: none</a:t>
            </a:r>
          </a:p>
          <a:p>
            <a:r>
              <a:rPr lang="en-US" dirty="0"/>
              <a:t>A few of history’s heroes weren’t quite the </a:t>
            </a:r>
            <a:r>
              <a:rPr lang="en-US" b="1" u="sng" dirty="0"/>
              <a:t>exemplars</a:t>
            </a:r>
            <a:r>
              <a:rPr lang="en-US" dirty="0"/>
              <a:t> that generations of teachers have made them out to be.</a:t>
            </a:r>
          </a:p>
          <a:p>
            <a:endParaRPr lang="en-US" dirty="0"/>
          </a:p>
        </p:txBody>
      </p:sp>
    </p:spTree>
    <p:extLst>
      <p:ext uri="{BB962C8B-B14F-4D97-AF65-F5344CB8AC3E}">
        <p14:creationId xmlns:p14="http://schemas.microsoft.com/office/powerpoint/2010/main" val="3891564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Friday, Nov. 4, C Day</a:t>
            </a:r>
            <a:br>
              <a:rPr lang="en-US" b="1" u="sng" dirty="0"/>
            </a:br>
            <a:r>
              <a:rPr lang="en-US" b="1" u="sng" dirty="0"/>
              <a:t>Exemplified</a:t>
            </a:r>
          </a:p>
        </p:txBody>
      </p:sp>
      <p:sp>
        <p:nvSpPr>
          <p:cNvPr id="3" name="Content Placeholder 2"/>
          <p:cNvSpPr>
            <a:spLocks noGrp="1"/>
          </p:cNvSpPr>
          <p:nvPr>
            <p:ph idx="1"/>
          </p:nvPr>
        </p:nvSpPr>
        <p:spPr/>
        <p:txBody>
          <a:bodyPr/>
          <a:lstStyle/>
          <a:p>
            <a:r>
              <a:rPr lang="en-US" dirty="0"/>
              <a:t>Verb</a:t>
            </a:r>
          </a:p>
          <a:p>
            <a:r>
              <a:rPr lang="en-US" dirty="0"/>
              <a:t>To show or illustrate by example</a:t>
            </a:r>
          </a:p>
          <a:p>
            <a:r>
              <a:rPr lang="en-US" dirty="0"/>
              <a:t>Synonyms: represent, depict, illustrate</a:t>
            </a:r>
          </a:p>
          <a:p>
            <a:r>
              <a:rPr lang="en-US" dirty="0"/>
              <a:t>Antonyms: conceal, hide, distort, obscure</a:t>
            </a:r>
          </a:p>
          <a:p>
            <a:r>
              <a:rPr lang="en-US" dirty="0"/>
              <a:t>A good team manager </a:t>
            </a:r>
            <a:r>
              <a:rPr lang="en-US" b="1" u="sng" dirty="0"/>
              <a:t>exemplifies</a:t>
            </a:r>
            <a:r>
              <a:rPr lang="en-US" dirty="0"/>
              <a:t> the behavior of a leader by working with a team.</a:t>
            </a:r>
          </a:p>
        </p:txBody>
      </p:sp>
    </p:spTree>
    <p:extLst>
      <p:ext uri="{BB962C8B-B14F-4D97-AF65-F5344CB8AC3E}">
        <p14:creationId xmlns:p14="http://schemas.microsoft.com/office/powerpoint/2010/main" val="314736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Nov. 7 A Day</a:t>
            </a:r>
            <a:br>
              <a:rPr lang="en-US" b="1" u="sng" dirty="0"/>
            </a:br>
            <a:r>
              <a:rPr lang="en-US" b="1" u="sng" dirty="0"/>
              <a:t>Galvanizing</a:t>
            </a:r>
          </a:p>
        </p:txBody>
      </p:sp>
      <p:sp>
        <p:nvSpPr>
          <p:cNvPr id="3" name="Content Placeholder 2"/>
          <p:cNvSpPr>
            <a:spLocks noGrp="1"/>
          </p:cNvSpPr>
          <p:nvPr>
            <p:ph idx="1"/>
          </p:nvPr>
        </p:nvSpPr>
        <p:spPr/>
        <p:txBody>
          <a:bodyPr/>
          <a:lstStyle/>
          <a:p>
            <a:r>
              <a:rPr lang="en-US" dirty="0"/>
              <a:t>Verb</a:t>
            </a:r>
          </a:p>
          <a:p>
            <a:r>
              <a:rPr lang="en-US" dirty="0"/>
              <a:t>To cause (people) to become so excited or concerned about an issue, idea, etc., that they want to do something about it</a:t>
            </a:r>
          </a:p>
          <a:p>
            <a:r>
              <a:rPr lang="en-US" dirty="0"/>
              <a:t>Synonyms: energize, invigorate, spur</a:t>
            </a:r>
          </a:p>
          <a:p>
            <a:r>
              <a:rPr lang="en-US" dirty="0"/>
              <a:t>Antonyms: bore, depress, discourage</a:t>
            </a:r>
          </a:p>
          <a:p>
            <a:r>
              <a:rPr lang="en-US" dirty="0"/>
              <a:t>Capital punishment is often a topic that </a:t>
            </a:r>
            <a:r>
              <a:rPr lang="en-US" b="1" u="sng" dirty="0"/>
              <a:t>galvanizes</a:t>
            </a:r>
            <a:r>
              <a:rPr lang="en-US" dirty="0"/>
              <a:t> the public into voting for new laws. </a:t>
            </a:r>
          </a:p>
        </p:txBody>
      </p:sp>
    </p:spTree>
    <p:extLst>
      <p:ext uri="{BB962C8B-B14F-4D97-AF65-F5344CB8AC3E}">
        <p14:creationId xmlns:p14="http://schemas.microsoft.com/office/powerpoint/2010/main" val="3383880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Q1 Reflection </a:t>
            </a:r>
          </a:p>
        </p:txBody>
      </p:sp>
      <p:sp>
        <p:nvSpPr>
          <p:cNvPr id="3" name="Content Placeholder 2"/>
          <p:cNvSpPr>
            <a:spLocks noGrp="1"/>
          </p:cNvSpPr>
          <p:nvPr>
            <p:ph idx="1"/>
          </p:nvPr>
        </p:nvSpPr>
        <p:spPr/>
        <p:txBody>
          <a:bodyPr/>
          <a:lstStyle/>
          <a:p>
            <a:pPr>
              <a:buFont typeface="+mj-lt"/>
              <a:buAutoNum type="arabicParenR"/>
            </a:pPr>
            <a:r>
              <a:rPr lang="en-US" dirty="0"/>
              <a:t>How do you feel about your grade for Q1</a:t>
            </a:r>
            <a:r>
              <a:rPr lang="en-US"/>
              <a:t>? </a:t>
            </a:r>
          </a:p>
          <a:p>
            <a:pPr>
              <a:buFont typeface="+mj-lt"/>
              <a:buAutoNum type="arabicParenR"/>
            </a:pPr>
            <a:r>
              <a:rPr lang="en-US"/>
              <a:t>What </a:t>
            </a:r>
            <a:r>
              <a:rPr lang="en-US" dirty="0"/>
              <a:t>would you have done differently?</a:t>
            </a:r>
          </a:p>
          <a:p>
            <a:pPr>
              <a:buFont typeface="+mj-lt"/>
              <a:buAutoNum type="arabicParenR"/>
            </a:pPr>
            <a:r>
              <a:rPr lang="en-US" dirty="0"/>
              <a:t>How can you improve for Q2?</a:t>
            </a:r>
          </a:p>
          <a:p>
            <a:pPr>
              <a:buFont typeface="+mj-lt"/>
              <a:buAutoNum type="arabicParenR"/>
            </a:pPr>
            <a:r>
              <a:rPr lang="en-US" dirty="0"/>
              <a:t>What goals can you set for yourself?</a:t>
            </a:r>
          </a:p>
        </p:txBody>
      </p:sp>
    </p:spTree>
    <p:extLst>
      <p:ext uri="{BB962C8B-B14F-4D97-AF65-F5344CB8AC3E}">
        <p14:creationId xmlns:p14="http://schemas.microsoft.com/office/powerpoint/2010/main" val="3933130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Nov. 9 B Day</a:t>
            </a:r>
            <a:br>
              <a:rPr lang="en-US" b="1" u="sng" dirty="0"/>
            </a:br>
            <a:r>
              <a:rPr lang="en-US" b="1" u="sng" dirty="0"/>
              <a:t>Resonate:</a:t>
            </a:r>
          </a:p>
        </p:txBody>
      </p:sp>
      <p:sp>
        <p:nvSpPr>
          <p:cNvPr id="3" name="Content Placeholder 2"/>
          <p:cNvSpPr>
            <a:spLocks noGrp="1"/>
          </p:cNvSpPr>
          <p:nvPr>
            <p:ph idx="1"/>
          </p:nvPr>
        </p:nvSpPr>
        <p:spPr/>
        <p:txBody>
          <a:bodyPr/>
          <a:lstStyle/>
          <a:p>
            <a:r>
              <a:rPr lang="en-US" dirty="0"/>
              <a:t>Verb</a:t>
            </a:r>
          </a:p>
          <a:p>
            <a:r>
              <a:rPr lang="en-US" dirty="0"/>
              <a:t>To have a particular meaning or importance for someone; to affect or appeal to someone in a personal or emotional way</a:t>
            </a:r>
          </a:p>
          <a:p>
            <a:r>
              <a:rPr lang="en-US" dirty="0"/>
              <a:t>Synonyms: echo, reproduce</a:t>
            </a:r>
          </a:p>
          <a:p>
            <a:r>
              <a:rPr lang="en-US" dirty="0"/>
              <a:t>Antonyms: mute, quiet</a:t>
            </a:r>
          </a:p>
          <a:p>
            <a:r>
              <a:rPr lang="en-US" dirty="0"/>
              <a:t>Child poverty is a sensitive subject that </a:t>
            </a:r>
            <a:r>
              <a:rPr lang="en-US" b="1" u="sng" dirty="0"/>
              <a:t>resonates </a:t>
            </a:r>
            <a:r>
              <a:rPr lang="en-US" dirty="0"/>
              <a:t>with me.</a:t>
            </a:r>
          </a:p>
          <a:p>
            <a:endParaRPr lang="en-US" dirty="0"/>
          </a:p>
        </p:txBody>
      </p:sp>
    </p:spTree>
    <p:extLst>
      <p:ext uri="{BB962C8B-B14F-4D97-AF65-F5344CB8AC3E}">
        <p14:creationId xmlns:p14="http://schemas.microsoft.com/office/powerpoint/2010/main" val="3506640159"/>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5433</TotalTime>
  <Words>2050</Words>
  <Application>Microsoft Office PowerPoint</Application>
  <PresentationFormat>On-screen Show (4:3)</PresentationFormat>
  <Paragraphs>324</Paragraphs>
  <Slides>48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Calibri</vt:lpstr>
      <vt:lpstr>Goudy Old Style</vt:lpstr>
      <vt:lpstr>Impact</vt:lpstr>
      <vt:lpstr>Rockwell</vt:lpstr>
      <vt:lpstr>Wingdings</vt:lpstr>
      <vt:lpstr>Inkwell</vt:lpstr>
      <vt:lpstr>Q2 Nonfiction &amp; Research</vt:lpstr>
      <vt:lpstr>Monday, October 31, B Day Articulated:</vt:lpstr>
      <vt:lpstr>Tuesday, November 1 C Day Catalyst:</vt:lpstr>
      <vt:lpstr>Wednesday, Nov. 2, A Day Downtrodden</vt:lpstr>
      <vt:lpstr>Thursday, Nov. 3, B Day Exemplar</vt:lpstr>
      <vt:lpstr>Friday, Nov. 4, C Day Exemplified</vt:lpstr>
      <vt:lpstr>Monday, Nov. 7 A Day Galvanizing</vt:lpstr>
      <vt:lpstr>Q1 Reflection </vt:lpstr>
      <vt:lpstr>Wednesday, Nov. 9 B Day Resonate:</vt:lpstr>
      <vt:lpstr>Thursday, Nov. 10 C Day Rhetoric</vt:lpstr>
      <vt:lpstr>The Boys in the Boat</vt:lpstr>
      <vt:lpstr>Friday, Nov. 11 A Day Seismic</vt:lpstr>
      <vt:lpstr>Monday, Nov. 14 B Day Ambition</vt:lpstr>
      <vt:lpstr>Tuesday, Nov. 15 C Day Commencement</vt:lpstr>
      <vt:lpstr>Wednesday, Nov. 16 A Day Commerce</vt:lpstr>
      <vt:lpstr>Thursday, Nov. 17 B Day FIND YOUR NEW SEAT   Contend</vt:lpstr>
      <vt:lpstr>Friday, Nov. 18 C Day Critique</vt:lpstr>
      <vt:lpstr>Monday, Nov. 21, A Day Detriment</vt:lpstr>
      <vt:lpstr>Tuesday, Nov. 22 B Day Dominance</vt:lpstr>
      <vt:lpstr>Monday, Nov. 28 C Day Draw</vt:lpstr>
      <vt:lpstr>Tuesday, Nov. 29 A Day Enormity</vt:lpstr>
      <vt:lpstr>Wednesday, Nov. 30, B Day Grueling</vt:lpstr>
      <vt:lpstr>Thursday, Dec. 1, C Day Hazardous</vt:lpstr>
      <vt:lpstr>Friday, Dec. 2 A Day Homesteading</vt:lpstr>
      <vt:lpstr>Monday, Dec. 5 B Day Turn in your Outsiders essay &amp; take home quiz. Indifferent</vt:lpstr>
      <vt:lpstr>Tuesday, Dec. 6 C Day Put your A Long Way Gone HW Q’s in the submission bin! Lush</vt:lpstr>
      <vt:lpstr>Thursday, Dec. 8 A Day *Put your main idea HW in the submission bin!* Obtained</vt:lpstr>
      <vt:lpstr>Friday, Dec. 9 B Day Perseverance</vt:lpstr>
      <vt:lpstr>Monday, Dec. 12 C Day Primitive</vt:lpstr>
      <vt:lpstr>Tuesday, Dec. 13, A Day Pauper</vt:lpstr>
      <vt:lpstr>PowerPoint Presentation</vt:lpstr>
      <vt:lpstr>Wed. December 14, B Day Provisions</vt:lpstr>
      <vt:lpstr>Thursday, Dec. 15 C Day Remorseful</vt:lpstr>
      <vt:lpstr>Monday, Dec. 19 B Day Solemn</vt:lpstr>
      <vt:lpstr>Tuesday, Dec. 20, C Day Somber</vt:lpstr>
      <vt:lpstr>Wed., December 21 A Day Squadron</vt:lpstr>
      <vt:lpstr>Welcome to 2017! Tues. Jan. 3 B Day  Stark</vt:lpstr>
      <vt:lpstr>Wed, Jan. 4 C Day Turn in your Ch10 Summary Stout</vt:lpstr>
      <vt:lpstr>Drone Groups</vt:lpstr>
      <vt:lpstr>Drone Groups</vt:lpstr>
      <vt:lpstr>Drone Groups</vt:lpstr>
      <vt:lpstr>Thursday, Jan. 5 A Day Tawny</vt:lpstr>
      <vt:lpstr>Friday, Jan. 6 B Day Tranquil</vt:lpstr>
      <vt:lpstr>Thursday, Jan. 12, A Day Unbiased</vt:lpstr>
      <vt:lpstr>Thursday, Jan. 12, A Day Vermilion</vt:lpstr>
      <vt:lpstr>Wed., January 11 B Day Wither</vt:lpstr>
      <vt:lpstr>Caption this Photo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Q2 Nonfiction &amp; Research</dc:title>
  <dc:creator>EMAIL Baker</dc:creator>
  <cp:lastModifiedBy>Baker, Jessica</cp:lastModifiedBy>
  <cp:revision>87</cp:revision>
  <cp:lastPrinted>2016-12-14T15:54:59Z</cp:lastPrinted>
  <dcterms:created xsi:type="dcterms:W3CDTF">2016-06-27T21:17:03Z</dcterms:created>
  <dcterms:modified xsi:type="dcterms:W3CDTF">2017-01-12T13:16:16Z</dcterms:modified>
</cp:coreProperties>
</file>